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4" r:id="rId3"/>
    <p:sldId id="258" r:id="rId4"/>
    <p:sldId id="265" r:id="rId5"/>
    <p:sldId id="266" r:id="rId6"/>
    <p:sldId id="267" r:id="rId7"/>
    <p:sldId id="269" r:id="rId8"/>
    <p:sldId id="278" r:id="rId9"/>
    <p:sldId id="270" r:id="rId10"/>
    <p:sldId id="271" r:id="rId11"/>
    <p:sldId id="272" r:id="rId12"/>
    <p:sldId id="273" r:id="rId13"/>
    <p:sldId id="274" r:id="rId14"/>
    <p:sldId id="275" r:id="rId15"/>
    <p:sldId id="276" r:id="rId16"/>
    <p:sldId id="277" r:id="rId17"/>
    <p:sldId id="261" r:id="rId18"/>
    <p:sldId id="26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776C"/>
    <a:srgbClr val="2B9CDA"/>
    <a:srgbClr val="10954C"/>
    <a:srgbClr val="0B4022"/>
    <a:srgbClr val="F1F9FF"/>
    <a:srgbClr val="F2F2F2"/>
    <a:srgbClr val="F87E7C"/>
    <a:srgbClr val="EFF2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737"/>
  </p:normalViewPr>
  <p:slideViewPr>
    <p:cSldViewPr snapToGrid="0" snapToObjects="1">
      <p:cViewPr varScale="1">
        <p:scale>
          <a:sx n="91" d="100"/>
          <a:sy n="91" d="100"/>
        </p:scale>
        <p:origin x="75"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0" i="0" dirty="0">
                <a:solidFill>
                  <a:srgbClr val="0B4022"/>
                </a:solidFill>
                <a:latin typeface="Libre Baskerville" charset="0"/>
                <a:ea typeface="Libre Baskerville" charset="0"/>
                <a:cs typeface="Libre Baskerville" charset="0"/>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10954C"/>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6EB-4879-9417-032C2405C234}"/>
            </c:ext>
          </c:extLst>
        </c:ser>
        <c:ser>
          <c:idx val="1"/>
          <c:order val="1"/>
          <c:tx>
            <c:strRef>
              <c:f>Sheet1!$C$1</c:f>
              <c:strCache>
                <c:ptCount val="1"/>
                <c:pt idx="0">
                  <c:v>Series 2</c:v>
                </c:pt>
              </c:strCache>
            </c:strRef>
          </c:tx>
          <c:spPr>
            <a:solidFill>
              <a:srgbClr val="F87E7C"/>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6EB-4879-9417-032C2405C234}"/>
            </c:ext>
          </c:extLst>
        </c:ser>
        <c:ser>
          <c:idx val="2"/>
          <c:order val="2"/>
          <c:tx>
            <c:strRef>
              <c:f>Sheet1!$D$1</c:f>
              <c:strCache>
                <c:ptCount val="1"/>
                <c:pt idx="0">
                  <c:v>Series 3</c:v>
                </c:pt>
              </c:strCache>
            </c:strRef>
          </c:tx>
          <c:spPr>
            <a:solidFill>
              <a:srgbClr val="2B9CDA"/>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6EB-4879-9417-032C2405C234}"/>
            </c:ext>
          </c:extLst>
        </c:ser>
        <c:dLbls>
          <c:showLegendKey val="0"/>
          <c:showVal val="0"/>
          <c:showCatName val="0"/>
          <c:showSerName val="0"/>
          <c:showPercent val="0"/>
          <c:showBubbleSize val="0"/>
        </c:dLbls>
        <c:gapWidth val="219"/>
        <c:overlap val="-27"/>
        <c:axId val="-1538483472"/>
        <c:axId val="-1540942704"/>
      </c:barChart>
      <c:catAx>
        <c:axId val="-153848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0942704"/>
        <c:crosses val="autoZero"/>
        <c:auto val="1"/>
        <c:lblAlgn val="ctr"/>
        <c:lblOffset val="100"/>
        <c:noMultiLvlLbl val="0"/>
      </c:catAx>
      <c:valAx>
        <c:axId val="-154094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848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0" i="0" dirty="0">
                <a:solidFill>
                  <a:srgbClr val="0B4022"/>
                </a:solidFill>
                <a:latin typeface="Libre Baskerville" charset="0"/>
                <a:ea typeface="Libre Baskerville" charset="0"/>
                <a:cs typeface="Libre Baskerville" charset="0"/>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ndard"/>
        <c:varyColors val="0"/>
        <c:ser>
          <c:idx val="0"/>
          <c:order val="0"/>
          <c:tx>
            <c:strRef>
              <c:f>Sheet1!$B$1</c:f>
              <c:strCache>
                <c:ptCount val="1"/>
                <c:pt idx="0">
                  <c:v>Series 1</c:v>
                </c:pt>
              </c:strCache>
            </c:strRef>
          </c:tx>
          <c:spPr>
            <a:solidFill>
              <a:srgbClr val="10954C"/>
            </a:solidFill>
            <a:ln>
              <a:noFill/>
            </a:ln>
            <a:effectLst/>
          </c:spP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CCA7-4E19-B209-ECF0CF6D92C2}"/>
            </c:ext>
          </c:extLst>
        </c:ser>
        <c:ser>
          <c:idx val="1"/>
          <c:order val="1"/>
          <c:tx>
            <c:strRef>
              <c:f>Sheet1!$C$1</c:f>
              <c:strCache>
                <c:ptCount val="1"/>
                <c:pt idx="0">
                  <c:v>Series 2</c:v>
                </c:pt>
              </c:strCache>
            </c:strRef>
          </c:tx>
          <c:spPr>
            <a:solidFill>
              <a:srgbClr val="2B9CDA"/>
            </a:solidFill>
            <a:ln>
              <a:noFill/>
            </a:ln>
            <a:effectLst/>
          </c:spP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CCA7-4E19-B209-ECF0CF6D92C2}"/>
            </c:ext>
          </c:extLst>
        </c:ser>
        <c:dLbls>
          <c:showLegendKey val="0"/>
          <c:showVal val="0"/>
          <c:showCatName val="0"/>
          <c:showSerName val="0"/>
          <c:showPercent val="0"/>
          <c:showBubbleSize val="0"/>
        </c:dLbls>
        <c:axId val="-1613032384"/>
        <c:axId val="-1614281072"/>
      </c:areaChart>
      <c:dateAx>
        <c:axId val="-1613032384"/>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4281072"/>
        <c:crosses val="autoZero"/>
        <c:auto val="1"/>
        <c:lblOffset val="100"/>
        <c:baseTimeUnit val="days"/>
      </c:dateAx>
      <c:valAx>
        <c:axId val="-161428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0323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National average published costs for 2017/18 school year</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Room/Board</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Sheet1!$A$2:$A$4</c:f>
              <c:strCache>
                <c:ptCount val="3"/>
                <c:pt idx="0">
                  <c:v>Public two-year</c:v>
                </c:pt>
                <c:pt idx="1">
                  <c:v>Public four-year, in-state</c:v>
                </c:pt>
                <c:pt idx="2">
                  <c:v>Private, nonprofit four-year</c:v>
                </c:pt>
              </c:strCache>
            </c:strRef>
          </c:cat>
          <c:val>
            <c:numRef>
              <c:f>Sheet1!$B$2:$B$4</c:f>
              <c:numCache>
                <c:formatCode>"$"#,##0_);[Red]\("$"#,##0\)</c:formatCode>
                <c:ptCount val="3"/>
                <c:pt idx="0">
                  <c:v>8400</c:v>
                </c:pt>
                <c:pt idx="1">
                  <c:v>10160</c:v>
                </c:pt>
                <c:pt idx="2">
                  <c:v>11370</c:v>
                </c:pt>
              </c:numCache>
            </c:numRef>
          </c:val>
          <c:extLst>
            <c:ext xmlns:c16="http://schemas.microsoft.com/office/drawing/2014/chart" uri="{C3380CC4-5D6E-409C-BE32-E72D297353CC}">
              <c16:uniqueId val="{00000000-2906-46A2-8D0D-3A97428E0416}"/>
            </c:ext>
          </c:extLst>
        </c:ser>
        <c:ser>
          <c:idx val="1"/>
          <c:order val="1"/>
          <c:tx>
            <c:strRef>
              <c:f>Sheet1!$C$1</c:f>
              <c:strCache>
                <c:ptCount val="1"/>
                <c:pt idx="0">
                  <c:v>Tuition/Fees</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Sheet1!$A$2:$A$4</c:f>
              <c:strCache>
                <c:ptCount val="3"/>
                <c:pt idx="0">
                  <c:v>Public two-year</c:v>
                </c:pt>
                <c:pt idx="1">
                  <c:v>Public four-year, in-state</c:v>
                </c:pt>
                <c:pt idx="2">
                  <c:v>Private, nonprofit four-year</c:v>
                </c:pt>
              </c:strCache>
            </c:strRef>
          </c:cat>
          <c:val>
            <c:numRef>
              <c:f>Sheet1!$C$2:$C$4</c:f>
              <c:numCache>
                <c:formatCode>"$"#,##0_);[Red]\("$"#,##0\)</c:formatCode>
                <c:ptCount val="3"/>
                <c:pt idx="0">
                  <c:v>3570</c:v>
                </c:pt>
                <c:pt idx="1">
                  <c:v>8230</c:v>
                </c:pt>
                <c:pt idx="2">
                  <c:v>33450</c:v>
                </c:pt>
              </c:numCache>
            </c:numRef>
          </c:val>
          <c:extLst>
            <c:ext xmlns:c16="http://schemas.microsoft.com/office/drawing/2014/chart" uri="{C3380CC4-5D6E-409C-BE32-E72D297353CC}">
              <c16:uniqueId val="{00000001-2906-46A2-8D0D-3A97428E0416}"/>
            </c:ext>
          </c:extLst>
        </c:ser>
        <c:dLbls>
          <c:dLblPos val="ctr"/>
          <c:showLegendKey val="0"/>
          <c:showVal val="1"/>
          <c:showCatName val="0"/>
          <c:showSerName val="0"/>
          <c:showPercent val="0"/>
          <c:showBubbleSize val="0"/>
        </c:dLbls>
        <c:gapWidth val="150"/>
        <c:overlap val="100"/>
        <c:axId val="1537437920"/>
        <c:axId val="1537430432"/>
      </c:barChart>
      <c:catAx>
        <c:axId val="15374379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537430432"/>
        <c:crosses val="autoZero"/>
        <c:auto val="1"/>
        <c:lblAlgn val="ctr"/>
        <c:lblOffset val="100"/>
        <c:noMultiLvlLbl val="0"/>
      </c:catAx>
      <c:valAx>
        <c:axId val="1537430432"/>
        <c:scaling>
          <c:orientation val="minMax"/>
        </c:scaling>
        <c:delete val="0"/>
        <c:axPos val="l"/>
        <c:majorGridlines>
          <c:spPr>
            <a:ln w="9525" cap="flat" cmpd="sng" algn="ctr">
              <a:solidFill>
                <a:schemeClr val="tx2">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53743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6AFA97-7CEA-4802-98E5-9218671752A7}" type="datetimeFigureOut">
              <a:rPr lang="en-US" smtClean="0"/>
              <a:t>9/19/2018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C12FA-A761-4D2C-89F8-7A182F6DB5DA}" type="slidenum">
              <a:rPr lang="en-US" smtClean="0"/>
              <a:t>‹#›</a:t>
            </a:fld>
            <a:endParaRPr lang="en-US"/>
          </a:p>
        </p:txBody>
      </p:sp>
    </p:spTree>
    <p:extLst>
      <p:ext uri="{BB962C8B-B14F-4D97-AF65-F5344CB8AC3E}">
        <p14:creationId xmlns:p14="http://schemas.microsoft.com/office/powerpoint/2010/main" val="2254478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forbes.com/sites/markkantrowitz/2018/08/31/college-savings-plans-are-the-antidote-to-student-loan-debt/#3a6989817bf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the amounts students are likely to pay for college this year. Tuition has been increasing exponentially for decades, far outpacing inflation. Over the past 35 years, college tuition at public universities has nearly quadrupled. Costs are likely to continue going up.</a:t>
            </a:r>
            <a:endParaRPr lang="en-US" dirty="0" smtClean="0"/>
          </a:p>
          <a:p>
            <a:endParaRPr lang="en-US" dirty="0" smtClean="0"/>
          </a:p>
          <a:p>
            <a:r>
              <a:rPr lang="en-US" dirty="0" smtClean="0"/>
              <a:t>https://trends.collegeboard.org/college-pricing/figures-tables/average-published-undergraduate-charges-sector-2017-18</a:t>
            </a:r>
          </a:p>
          <a:p>
            <a:endParaRPr lang="en-US" dirty="0"/>
          </a:p>
        </p:txBody>
      </p:sp>
      <p:sp>
        <p:nvSpPr>
          <p:cNvPr id="4" name="Slide Number Placeholder 3"/>
          <p:cNvSpPr>
            <a:spLocks noGrp="1"/>
          </p:cNvSpPr>
          <p:nvPr>
            <p:ph type="sldNum" sz="quarter" idx="10"/>
          </p:nvPr>
        </p:nvSpPr>
        <p:spPr/>
        <p:txBody>
          <a:bodyPr/>
          <a:lstStyle/>
          <a:p>
            <a:fld id="{3DEC12FA-A761-4D2C-89F8-7A182F6DB5DA}" type="slidenum">
              <a:rPr lang="en-US" smtClean="0"/>
              <a:t>2</a:t>
            </a:fld>
            <a:endParaRPr lang="en-US"/>
          </a:p>
        </p:txBody>
      </p:sp>
    </p:spTree>
    <p:extLst>
      <p:ext uri="{BB962C8B-B14F-4D97-AF65-F5344CB8AC3E}">
        <p14:creationId xmlns:p14="http://schemas.microsoft.com/office/powerpoint/2010/main" val="2618458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Here is the link to the article: </a:t>
            </a:r>
            <a:r>
              <a:rPr lang="en-US" sz="1200" u="sng" kern="1200" dirty="0" smtClean="0">
                <a:solidFill>
                  <a:schemeClr val="tx1"/>
                </a:solidFill>
                <a:effectLst/>
                <a:latin typeface="Arial" charset="0"/>
                <a:ea typeface="Geneva" pitchFamily="1" charset="-128"/>
                <a:cs typeface="Geneva"/>
                <a:hlinkClick r:id="rId3"/>
              </a:rPr>
              <a:t>https://www.forbes.com/sites/markkantrowitz/2018/08/31/college-savings-plans-are-the-antidote-to-student-loan-debt/#3a6989817bf5</a:t>
            </a:r>
            <a:r>
              <a:rPr lang="en-US" sz="1200" kern="1200" dirty="0" smtClean="0">
                <a:solidFill>
                  <a:schemeClr val="tx1"/>
                </a:solidFill>
                <a:effectLst/>
                <a:latin typeface="Arial" charset="0"/>
                <a:ea typeface="Geneva" pitchFamily="1" charset="-128"/>
                <a:cs typeface="Geneva"/>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Geneva" pitchFamily="1" charset="-128"/>
            </a:endParaRPr>
          </a:p>
          <a:p>
            <a:r>
              <a:rPr lang="en-US" sz="1200" kern="1200" dirty="0" smtClean="0">
                <a:solidFill>
                  <a:schemeClr val="tx1"/>
                </a:solidFill>
                <a:effectLst/>
                <a:latin typeface="Arial" charset="0"/>
                <a:ea typeface="Geneva" pitchFamily="1" charset="-128"/>
              </a:rPr>
              <a:t>About the author: </a:t>
            </a:r>
            <a:r>
              <a:rPr lang="en-US" i="1" dirty="0" smtClean="0">
                <a:effectLst/>
              </a:rPr>
              <a:t>Mark </a:t>
            </a:r>
            <a:r>
              <a:rPr lang="en-US" i="1" dirty="0" err="1" smtClean="0">
                <a:effectLst/>
              </a:rPr>
              <a:t>Kantrowitz's</a:t>
            </a:r>
            <a:r>
              <a:rPr lang="en-US" i="1" dirty="0" smtClean="0">
                <a:effectLst/>
              </a:rPr>
              <a:t> mission is to provide practical information, advice and tools to help students and their families make informed decisions about saving and paying for college</a:t>
            </a:r>
            <a:endParaRPr lang="en-US" dirty="0" smtClean="0">
              <a:effectLst/>
            </a:endParaRPr>
          </a:p>
          <a:p>
            <a:r>
              <a:rPr lang="en-US" dirty="0" smtClean="0">
                <a:effectLst/>
              </a:rPr>
              <a:t>I am Publisher and VP of Research for Savingforcollege.com, the most popular guide to saving for college and 529 plans. I am an expert on student financial aid, the FAFSA, scholarships and student loans. I have been quoted in more than 10,000 newspaper and magazine articles .</a:t>
            </a:r>
          </a:p>
          <a:p>
            <a:endParaRPr lang="en-US" dirty="0"/>
          </a:p>
        </p:txBody>
      </p:sp>
      <p:sp>
        <p:nvSpPr>
          <p:cNvPr id="4" name="Slide Number Placeholder 3"/>
          <p:cNvSpPr>
            <a:spLocks noGrp="1"/>
          </p:cNvSpPr>
          <p:nvPr>
            <p:ph type="sldNum" sz="quarter" idx="10"/>
          </p:nvPr>
        </p:nvSpPr>
        <p:spPr/>
        <p:txBody>
          <a:bodyPr/>
          <a:lstStyle/>
          <a:p>
            <a:fld id="{3DEC12FA-A761-4D2C-89F8-7A182F6DB5DA}" type="slidenum">
              <a:rPr lang="en-US" smtClean="0"/>
              <a:t>3</a:t>
            </a:fld>
            <a:endParaRPr lang="en-US"/>
          </a:p>
        </p:txBody>
      </p:sp>
    </p:spTree>
    <p:extLst>
      <p:ext uri="{BB962C8B-B14F-4D97-AF65-F5344CB8AC3E}">
        <p14:creationId xmlns:p14="http://schemas.microsoft.com/office/powerpoint/2010/main" val="1800929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05275" y="1178877"/>
            <a:ext cx="3981450" cy="2521586"/>
          </a:xfrm>
          <a:prstGeom prst="rect">
            <a:avLst/>
          </a:prstGeom>
        </p:spPr>
      </p:pic>
    </p:spTree>
    <p:extLst>
      <p:ext uri="{BB962C8B-B14F-4D97-AF65-F5344CB8AC3E}">
        <p14:creationId xmlns:p14="http://schemas.microsoft.com/office/powerpoint/2010/main" val="140644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2652713"/>
            <a:ext cx="10515600" cy="840230"/>
          </a:xfrm>
        </p:spPr>
        <p:txBody>
          <a:bodyPr anchor="t">
            <a:normAutofit/>
          </a:bodyPr>
          <a:lstStyle>
            <a:lvl1pPr>
              <a:defRPr sz="5400" b="0" i="0" baseline="0">
                <a:solidFill>
                  <a:schemeClr val="bg1"/>
                </a:solidFill>
                <a:latin typeface="Libre Baskerville" charset="0"/>
                <a:ea typeface="Libre Baskerville" charset="0"/>
                <a:cs typeface="Libre Baskerville" charset="0"/>
              </a:defRPr>
            </a:lvl1pPr>
          </a:lstStyle>
          <a:p>
            <a:r>
              <a:rPr lang="en-US" dirty="0" smtClean="0"/>
              <a:t>Click to edit title</a:t>
            </a:r>
            <a:endParaRPr lang="en-US" dirty="0"/>
          </a:p>
        </p:txBody>
      </p:sp>
      <p:sp>
        <p:nvSpPr>
          <p:cNvPr id="3" name="Text Placeholder 2"/>
          <p:cNvSpPr>
            <a:spLocks noGrp="1"/>
          </p:cNvSpPr>
          <p:nvPr>
            <p:ph type="body" idx="1" hasCustomPrompt="1"/>
          </p:nvPr>
        </p:nvSpPr>
        <p:spPr>
          <a:xfrm>
            <a:off x="831850" y="3786190"/>
            <a:ext cx="10515600" cy="928687"/>
          </a:xfrm>
        </p:spPr>
        <p:txBody>
          <a:bodyPr/>
          <a:lstStyle>
            <a:lvl1pPr marL="0" indent="0">
              <a:buNone/>
              <a:defRPr sz="2400" baseline="0">
                <a:solidFill>
                  <a:schemeClr val="bg1"/>
                </a:solidFill>
                <a:latin typeface="Work Sans" charset="0"/>
                <a:ea typeface="Work Sans" charset="0"/>
                <a:cs typeface="Work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subtitle</a:t>
            </a:r>
          </a:p>
        </p:txBody>
      </p:sp>
      <p:sp>
        <p:nvSpPr>
          <p:cNvPr id="7" name="Text Placeholder 2"/>
          <p:cNvSpPr>
            <a:spLocks noGrp="1"/>
          </p:cNvSpPr>
          <p:nvPr>
            <p:ph type="body" idx="10" hasCustomPrompt="1"/>
          </p:nvPr>
        </p:nvSpPr>
        <p:spPr>
          <a:xfrm>
            <a:off x="831850" y="4255291"/>
            <a:ext cx="10515600" cy="928687"/>
          </a:xfrm>
        </p:spPr>
        <p:txBody>
          <a:bodyPr>
            <a:normAutofit/>
          </a:bodyPr>
          <a:lstStyle>
            <a:lvl1pPr marL="0" indent="0">
              <a:buNone/>
              <a:defRPr sz="1600" baseline="0">
                <a:solidFill>
                  <a:schemeClr val="bg1"/>
                </a:solidFill>
                <a:latin typeface="Work Sans" charset="0"/>
                <a:ea typeface="Work Sans" charset="0"/>
                <a:cs typeface="Work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date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74201" y="815567"/>
            <a:ext cx="1843598" cy="1167612"/>
          </a:xfrm>
          <a:prstGeom prst="rect">
            <a:avLst/>
          </a:prstGeom>
        </p:spPr>
      </p:pic>
    </p:spTree>
    <p:extLst>
      <p:ext uri="{BB962C8B-B14F-4D97-AF65-F5344CB8AC3E}">
        <p14:creationId xmlns:p14="http://schemas.microsoft.com/office/powerpoint/2010/main" val="1156788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F1F9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03120"/>
            <a:ext cx="12192000" cy="4754880"/>
          </a:xfrm>
          <a:prstGeom prst="rect">
            <a:avLst/>
          </a:prstGeom>
        </p:spPr>
      </p:pic>
      <p:sp>
        <p:nvSpPr>
          <p:cNvPr id="2" name="Title 1"/>
          <p:cNvSpPr>
            <a:spLocks noGrp="1"/>
          </p:cNvSpPr>
          <p:nvPr>
            <p:ph type="title" hasCustomPrompt="1"/>
          </p:nvPr>
        </p:nvSpPr>
        <p:spPr>
          <a:xfrm>
            <a:off x="838200" y="2446021"/>
            <a:ext cx="5676900" cy="597218"/>
          </a:xfrm>
        </p:spPr>
        <p:txBody>
          <a:bodyPr anchor="t">
            <a:sp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sp>
        <p:nvSpPr>
          <p:cNvPr id="8" name="Text Placeholder 7"/>
          <p:cNvSpPr>
            <a:spLocks noGrp="1"/>
          </p:cNvSpPr>
          <p:nvPr>
            <p:ph type="body" sz="quarter" idx="10" hasCustomPrompt="1"/>
          </p:nvPr>
        </p:nvSpPr>
        <p:spPr>
          <a:xfrm>
            <a:off x="838200" y="3157538"/>
            <a:ext cx="5676900" cy="1571625"/>
          </a:xfrm>
        </p:spPr>
        <p:txBody>
          <a:bodyPr>
            <a:normAutofit/>
          </a:bodyPr>
          <a:lstStyle>
            <a:lvl1pPr marL="0" indent="0">
              <a:buNone/>
              <a:defRPr sz="1800">
                <a:solidFill>
                  <a:srgbClr val="77776C"/>
                </a:solidFill>
                <a:latin typeface="Work Sans" charset="0"/>
                <a:ea typeface="Work Sans" charset="0"/>
                <a:cs typeface="Work Sans" charset="0"/>
              </a:defRPr>
            </a:lvl1pPr>
            <a:lvl2pPr marL="457200" indent="0">
              <a:buNone/>
              <a:defRPr sz="1600">
                <a:solidFill>
                  <a:srgbClr val="77776C"/>
                </a:solidFill>
                <a:latin typeface="Work Sans" charset="0"/>
                <a:ea typeface="Work Sans" charset="0"/>
                <a:cs typeface="Work Sans" charset="0"/>
              </a:defRPr>
            </a:lvl2pPr>
            <a:lvl3pPr marL="914400" indent="0">
              <a:buNone/>
              <a:defRPr sz="1600">
                <a:solidFill>
                  <a:srgbClr val="77776C"/>
                </a:solidFill>
                <a:latin typeface="Work Sans" charset="0"/>
                <a:ea typeface="Work Sans" charset="0"/>
                <a:cs typeface="Work Sans" charset="0"/>
              </a:defRPr>
            </a:lvl3pPr>
            <a:lvl4pPr marL="1371600" indent="0">
              <a:buNone/>
              <a:defRPr sz="1600">
                <a:solidFill>
                  <a:srgbClr val="77776C"/>
                </a:solidFill>
                <a:latin typeface="Work Sans" charset="0"/>
                <a:ea typeface="Work Sans" charset="0"/>
                <a:cs typeface="Work Sans" charset="0"/>
              </a:defRPr>
            </a:lvl4pPr>
            <a:lvl5pPr marL="1828800" indent="0">
              <a:buNone/>
              <a:defRPr sz="1600">
                <a:solidFill>
                  <a:srgbClr val="77776C"/>
                </a:solidFill>
                <a:latin typeface="Work Sans" charset="0"/>
                <a:ea typeface="Work Sans" charset="0"/>
                <a:cs typeface="Work Sans" charset="0"/>
              </a:defRPr>
            </a:lvl5pPr>
          </a:lstStyle>
          <a:p>
            <a:pPr lvl="0"/>
            <a:r>
              <a:rPr lang="en-US" dirty="0" smtClean="0"/>
              <a:t>Click to edit subhead</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rgbClr val="F1F9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446021"/>
            <a:ext cx="5676900" cy="597218"/>
          </a:xfrm>
        </p:spPr>
        <p:txBody>
          <a:bodyPr anchor="t">
            <a:sp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sp>
        <p:nvSpPr>
          <p:cNvPr id="8" name="Text Placeholder 7"/>
          <p:cNvSpPr>
            <a:spLocks noGrp="1"/>
          </p:cNvSpPr>
          <p:nvPr>
            <p:ph type="body" sz="quarter" idx="10" hasCustomPrompt="1"/>
          </p:nvPr>
        </p:nvSpPr>
        <p:spPr>
          <a:xfrm>
            <a:off x="838200" y="3157538"/>
            <a:ext cx="5676900" cy="1571625"/>
          </a:xfrm>
        </p:spPr>
        <p:txBody>
          <a:bodyPr>
            <a:normAutofit/>
          </a:bodyPr>
          <a:lstStyle>
            <a:lvl1pPr marL="0" indent="0">
              <a:buNone/>
              <a:defRPr sz="1800">
                <a:solidFill>
                  <a:srgbClr val="77776C"/>
                </a:solidFill>
                <a:latin typeface="Work Sans" charset="0"/>
                <a:ea typeface="Work Sans" charset="0"/>
                <a:cs typeface="Work Sans" charset="0"/>
              </a:defRPr>
            </a:lvl1pPr>
            <a:lvl2pPr marL="457200" indent="0">
              <a:buNone/>
              <a:defRPr sz="1600">
                <a:solidFill>
                  <a:srgbClr val="77776C"/>
                </a:solidFill>
                <a:latin typeface="Work Sans" charset="0"/>
                <a:ea typeface="Work Sans" charset="0"/>
                <a:cs typeface="Work Sans" charset="0"/>
              </a:defRPr>
            </a:lvl2pPr>
            <a:lvl3pPr marL="914400" indent="0">
              <a:buNone/>
              <a:defRPr sz="1600">
                <a:solidFill>
                  <a:srgbClr val="77776C"/>
                </a:solidFill>
                <a:latin typeface="Work Sans" charset="0"/>
                <a:ea typeface="Work Sans" charset="0"/>
                <a:cs typeface="Work Sans" charset="0"/>
              </a:defRPr>
            </a:lvl3pPr>
            <a:lvl4pPr marL="1371600" indent="0">
              <a:buNone/>
              <a:defRPr sz="1600">
                <a:solidFill>
                  <a:srgbClr val="77776C"/>
                </a:solidFill>
                <a:latin typeface="Work Sans" charset="0"/>
                <a:ea typeface="Work Sans" charset="0"/>
                <a:cs typeface="Work Sans" charset="0"/>
              </a:defRPr>
            </a:lvl4pPr>
            <a:lvl5pPr marL="1828800" indent="0">
              <a:buNone/>
              <a:defRPr sz="1600">
                <a:solidFill>
                  <a:srgbClr val="77776C"/>
                </a:solidFill>
                <a:latin typeface="Work Sans" charset="0"/>
                <a:ea typeface="Work Sans" charset="0"/>
                <a:cs typeface="Work Sans" charset="0"/>
              </a:defRPr>
            </a:lvl5pPr>
          </a:lstStyle>
          <a:p>
            <a:pPr lvl="0"/>
            <a:r>
              <a:rPr lang="en-US" dirty="0" smtClean="0"/>
              <a:t>Click to edit subhead</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1750" y="3684493"/>
            <a:ext cx="7380250" cy="3173507"/>
          </a:xfrm>
          <a:prstGeom prst="rect">
            <a:avLst/>
          </a:prstGeom>
        </p:spPr>
      </p:pic>
    </p:spTree>
    <p:extLst>
      <p:ext uri="{BB962C8B-B14F-4D97-AF65-F5344CB8AC3E}">
        <p14:creationId xmlns:p14="http://schemas.microsoft.com/office/powerpoint/2010/main" val="42385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73323" y="3869473"/>
            <a:ext cx="3485315" cy="2799450"/>
          </a:xfrm>
          <a:prstGeom prst="rect">
            <a:avLst/>
          </a:prstGeom>
        </p:spPr>
      </p:pic>
      <p:sp>
        <p:nvSpPr>
          <p:cNvPr id="13" name="Text Placeholder 12"/>
          <p:cNvSpPr>
            <a:spLocks noGrp="1"/>
          </p:cNvSpPr>
          <p:nvPr>
            <p:ph type="body" sz="quarter" idx="10" hasCustomPrompt="1"/>
          </p:nvPr>
        </p:nvSpPr>
        <p:spPr>
          <a:xfrm>
            <a:off x="838199" y="1885950"/>
            <a:ext cx="6977063" cy="35147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73352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sp>
        <p:nvSpPr>
          <p:cNvPr id="13" name="Text Placeholder 12"/>
          <p:cNvSpPr>
            <a:spLocks noGrp="1"/>
          </p:cNvSpPr>
          <p:nvPr>
            <p:ph type="body" sz="quarter" idx="10" hasCustomPrompt="1"/>
          </p:nvPr>
        </p:nvSpPr>
        <p:spPr>
          <a:xfrm>
            <a:off x="838199" y="1885950"/>
            <a:ext cx="6977063" cy="35147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66585" y="2779463"/>
            <a:ext cx="1654483" cy="3847635"/>
          </a:xfrm>
          <a:prstGeom prst="rect">
            <a:avLst/>
          </a:prstGeom>
        </p:spPr>
      </p:pic>
    </p:spTree>
    <p:extLst>
      <p:ext uri="{BB962C8B-B14F-4D97-AF65-F5344CB8AC3E}">
        <p14:creationId xmlns:p14="http://schemas.microsoft.com/office/powerpoint/2010/main" val="3550161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sp>
        <p:nvSpPr>
          <p:cNvPr id="13" name="Text Placeholder 12"/>
          <p:cNvSpPr>
            <a:spLocks noGrp="1"/>
          </p:cNvSpPr>
          <p:nvPr>
            <p:ph type="body" sz="quarter" idx="10" hasCustomPrompt="1"/>
          </p:nvPr>
        </p:nvSpPr>
        <p:spPr>
          <a:xfrm>
            <a:off x="838199" y="1885950"/>
            <a:ext cx="6977063" cy="35147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17961" y="2818168"/>
            <a:ext cx="1857004" cy="4318613"/>
          </a:xfrm>
          <a:prstGeom prst="rect">
            <a:avLst/>
          </a:prstGeom>
        </p:spPr>
      </p:pic>
    </p:spTree>
    <p:extLst>
      <p:ext uri="{BB962C8B-B14F-4D97-AF65-F5344CB8AC3E}">
        <p14:creationId xmlns:p14="http://schemas.microsoft.com/office/powerpoint/2010/main" val="669812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sp>
        <p:nvSpPr>
          <p:cNvPr id="13" name="Text Placeholder 12"/>
          <p:cNvSpPr>
            <a:spLocks noGrp="1"/>
          </p:cNvSpPr>
          <p:nvPr>
            <p:ph type="body" sz="quarter" idx="10" hasCustomPrompt="1"/>
          </p:nvPr>
        </p:nvSpPr>
        <p:spPr>
          <a:xfrm>
            <a:off x="838199" y="1885950"/>
            <a:ext cx="6977063" cy="35147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77878" y="2400321"/>
            <a:ext cx="1817514" cy="4226777"/>
          </a:xfrm>
          <a:prstGeom prst="rect">
            <a:avLst/>
          </a:prstGeom>
        </p:spPr>
      </p:pic>
    </p:spTree>
    <p:extLst>
      <p:ext uri="{BB962C8B-B14F-4D97-AF65-F5344CB8AC3E}">
        <p14:creationId xmlns:p14="http://schemas.microsoft.com/office/powerpoint/2010/main" val="1581221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sp>
        <p:nvSpPr>
          <p:cNvPr id="13" name="Text Placeholder 12"/>
          <p:cNvSpPr>
            <a:spLocks noGrp="1"/>
          </p:cNvSpPr>
          <p:nvPr>
            <p:ph type="body" sz="quarter" idx="10" hasCustomPrompt="1"/>
          </p:nvPr>
        </p:nvSpPr>
        <p:spPr>
          <a:xfrm>
            <a:off x="838199" y="1885950"/>
            <a:ext cx="6977063" cy="35147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22843" y="3233854"/>
            <a:ext cx="1846284" cy="4293684"/>
          </a:xfrm>
          <a:prstGeom prst="rect">
            <a:avLst/>
          </a:prstGeom>
        </p:spPr>
      </p:pic>
    </p:spTree>
    <p:extLst>
      <p:ext uri="{BB962C8B-B14F-4D97-AF65-F5344CB8AC3E}">
        <p14:creationId xmlns:p14="http://schemas.microsoft.com/office/powerpoint/2010/main" val="2745813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sp>
        <p:nvSpPr>
          <p:cNvPr id="13" name="Text Placeholder 12"/>
          <p:cNvSpPr>
            <a:spLocks noGrp="1"/>
          </p:cNvSpPr>
          <p:nvPr>
            <p:ph type="body" sz="quarter" idx="10" hasCustomPrompt="1"/>
          </p:nvPr>
        </p:nvSpPr>
        <p:spPr>
          <a:xfrm>
            <a:off x="838199" y="1885950"/>
            <a:ext cx="6977063" cy="35147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44062" y="3019425"/>
            <a:ext cx="2047875" cy="4762500"/>
          </a:xfrm>
          <a:prstGeom prst="rect">
            <a:avLst/>
          </a:prstGeom>
        </p:spPr>
      </p:pic>
    </p:spTree>
    <p:extLst>
      <p:ext uri="{BB962C8B-B14F-4D97-AF65-F5344CB8AC3E}">
        <p14:creationId xmlns:p14="http://schemas.microsoft.com/office/powerpoint/2010/main" val="4044391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sp>
        <p:nvSpPr>
          <p:cNvPr id="13" name="Text Placeholder 12"/>
          <p:cNvSpPr>
            <a:spLocks noGrp="1"/>
          </p:cNvSpPr>
          <p:nvPr>
            <p:ph type="body" sz="quarter" idx="10" hasCustomPrompt="1"/>
          </p:nvPr>
        </p:nvSpPr>
        <p:spPr>
          <a:xfrm>
            <a:off x="838199" y="1885950"/>
            <a:ext cx="6977063" cy="35147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4328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rm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graphicFrame>
        <p:nvGraphicFramePr>
          <p:cNvPr id="3" name="Chart 2"/>
          <p:cNvGraphicFramePr/>
          <p:nvPr userDrawn="1">
            <p:extLst>
              <p:ext uri="{D42A27DB-BD31-4B8C-83A1-F6EECF244321}">
                <p14:modId xmlns:p14="http://schemas.microsoft.com/office/powerpoint/2010/main" val="1942471459"/>
              </p:ext>
            </p:extLst>
          </p:nvPr>
        </p:nvGraphicFramePr>
        <p:xfrm>
          <a:off x="838199" y="1916904"/>
          <a:ext cx="5350665" cy="35671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userDrawn="1">
            <p:extLst>
              <p:ext uri="{D42A27DB-BD31-4B8C-83A1-F6EECF244321}">
                <p14:modId xmlns:p14="http://schemas.microsoft.com/office/powerpoint/2010/main" val="1071409719"/>
              </p:ext>
            </p:extLst>
          </p:nvPr>
        </p:nvGraphicFramePr>
        <p:xfrm>
          <a:off x="6399213" y="1916905"/>
          <a:ext cx="5350667" cy="356711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214971"/>
            <a:ext cx="5133975" cy="584775"/>
          </a:xfrm>
        </p:spPr>
        <p:txBody>
          <a:bodyPr anchor="t">
            <a:spAutoFit/>
          </a:bodyPr>
          <a:lstStyle>
            <a:lvl1pPr>
              <a:lnSpc>
                <a:spcPct val="100000"/>
              </a:lnSpc>
              <a:defRPr sz="3200" b="0" i="0" baseline="0">
                <a:solidFill>
                  <a:srgbClr val="0B4022"/>
                </a:solidFill>
                <a:latin typeface="Libre Baskerville" charset="0"/>
                <a:ea typeface="Libre Baskerville" charset="0"/>
                <a:cs typeface="Libre Baskerville" charset="0"/>
              </a:defRPr>
            </a:lvl1pPr>
          </a:lstStyle>
          <a:p>
            <a:r>
              <a:rPr lang="en-US" dirty="0" smtClean="0"/>
              <a:t>Click to edit headline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518" y="5872163"/>
            <a:ext cx="1192002" cy="754935"/>
          </a:xfrm>
          <a:prstGeom prst="rect">
            <a:avLst/>
          </a:prstGeom>
        </p:spPr>
      </p:pic>
      <p:sp>
        <p:nvSpPr>
          <p:cNvPr id="3" name="Oval 2"/>
          <p:cNvSpPr/>
          <p:nvPr userDrawn="1"/>
        </p:nvSpPr>
        <p:spPr>
          <a:xfrm>
            <a:off x="6324600" y="842963"/>
            <a:ext cx="5029200" cy="502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30922" y="1643063"/>
            <a:ext cx="2866644" cy="3429000"/>
          </a:xfrm>
          <a:prstGeom prst="rect">
            <a:avLst/>
          </a:prstGeom>
        </p:spPr>
      </p:pic>
      <p:sp>
        <p:nvSpPr>
          <p:cNvPr id="8" name="Text Placeholder 12"/>
          <p:cNvSpPr>
            <a:spLocks noGrp="1"/>
          </p:cNvSpPr>
          <p:nvPr>
            <p:ph type="body" sz="quarter" idx="10" hasCustomPrompt="1"/>
          </p:nvPr>
        </p:nvSpPr>
        <p:spPr>
          <a:xfrm>
            <a:off x="838200" y="2000250"/>
            <a:ext cx="5133976" cy="3400425"/>
          </a:xfrm>
        </p:spPr>
        <p:txBody>
          <a:bodyPr/>
          <a:lstStyle>
            <a:lvl1pPr>
              <a:defRPr sz="2000">
                <a:solidFill>
                  <a:srgbClr val="77776C"/>
                </a:solidFill>
                <a:latin typeface="Work Sans" charset="0"/>
                <a:ea typeface="Work Sans" charset="0"/>
                <a:cs typeface="Work Sans" charset="0"/>
              </a:defRPr>
            </a:lvl1pPr>
            <a:lvl2pPr>
              <a:defRPr sz="1800">
                <a:solidFill>
                  <a:srgbClr val="77776C"/>
                </a:solidFill>
                <a:latin typeface="Work Sans" charset="0"/>
                <a:ea typeface="Work Sans" charset="0"/>
                <a:cs typeface="Work Sans" charset="0"/>
              </a:defRPr>
            </a:lvl2pPr>
            <a:lvl3pPr>
              <a:defRPr sz="1600">
                <a:solidFill>
                  <a:srgbClr val="77776C"/>
                </a:solidFill>
                <a:latin typeface="Work Sans" charset="0"/>
                <a:ea typeface="Work Sans" charset="0"/>
                <a:cs typeface="Work Sans" charset="0"/>
              </a:defRPr>
            </a:lvl3pPr>
            <a:lvl4pPr>
              <a:defRPr sz="1600">
                <a:solidFill>
                  <a:srgbClr val="77776C"/>
                </a:solidFill>
                <a:latin typeface="Work Sans" charset="0"/>
                <a:ea typeface="Work Sans" charset="0"/>
                <a:cs typeface="Work Sans" charset="0"/>
              </a:defRPr>
            </a:lvl4pPr>
            <a:lvl5pPr>
              <a:defRPr sz="1600">
                <a:solidFill>
                  <a:srgbClr val="77776C"/>
                </a:solidFill>
                <a:latin typeface="Work Sans" charset="0"/>
                <a:ea typeface="Work Sans" charset="0"/>
                <a:cs typeface="Work Sans" charset="0"/>
              </a:defRPr>
            </a:lvl5p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2890838"/>
            <a:ext cx="10515600" cy="1076325"/>
          </a:xfrm>
        </p:spPr>
        <p:txBody>
          <a:bodyPr anchor="ctr">
            <a:normAutofit/>
          </a:bodyPr>
          <a:lstStyle>
            <a:lvl1pPr algn="ctr">
              <a:defRPr sz="5400" b="0" i="0" baseline="0">
                <a:solidFill>
                  <a:schemeClr val="bg1"/>
                </a:solidFill>
                <a:latin typeface="Libre Baskerville" charset="0"/>
                <a:ea typeface="Libre Baskerville" charset="0"/>
                <a:cs typeface="Libre Baskerville" charset="0"/>
              </a:defRPr>
            </a:lvl1pPr>
          </a:lstStyle>
          <a:p>
            <a:r>
              <a:rPr lang="en-US" dirty="0" smtClean="0"/>
              <a:t>Click to edit headline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324093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61" r:id="rId4"/>
    <p:sldLayoutId id="2147483650" r:id="rId5"/>
    <p:sldLayoutId id="2147483657" r:id="rId6"/>
    <p:sldLayoutId id="2147483658" r:id="rId7"/>
    <p:sldLayoutId id="2147483659" r:id="rId8"/>
    <p:sldLayoutId id="2147483660" r:id="rId9"/>
    <p:sldLayoutId id="2147483662" r:id="rId10"/>
    <p:sldLayoutId id="2147483656" r:id="rId11"/>
    <p:sldLayoutId id="2147483652" r:id="rId12"/>
    <p:sldLayoutId id="2147483653" r:id="rId13"/>
    <p:sldLayoutId id="214748365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hyperlink" Target="http://www.oregoncollegesavings.com/resources/"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728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College costs are at an all-time high </a:t>
            </a:r>
            <a:endParaRPr lang="en-US" dirty="0"/>
          </a:p>
        </p:txBody>
      </p:sp>
      <p:sp>
        <p:nvSpPr>
          <p:cNvPr id="3" name="Text Placeholder 2"/>
          <p:cNvSpPr>
            <a:spLocks noGrp="1"/>
          </p:cNvSpPr>
          <p:nvPr>
            <p:ph type="body" sz="quarter" idx="10"/>
          </p:nvPr>
        </p:nvSpPr>
        <p:spPr>
          <a:xfrm>
            <a:off x="6910182" y="6006692"/>
            <a:ext cx="3684761" cy="449844"/>
          </a:xfrm>
        </p:spPr>
        <p:txBody>
          <a:bodyPr>
            <a:normAutofit/>
          </a:bodyPr>
          <a:lstStyle/>
          <a:p>
            <a:r>
              <a:rPr lang="en-US" sz="1600" dirty="0" smtClean="0"/>
              <a:t>Data from the College Board</a:t>
            </a:r>
            <a:endParaRPr lang="en-US" sz="1600" dirty="0"/>
          </a:p>
        </p:txBody>
      </p:sp>
      <p:graphicFrame>
        <p:nvGraphicFramePr>
          <p:cNvPr id="6" name="Chart 5"/>
          <p:cNvGraphicFramePr/>
          <p:nvPr>
            <p:extLst>
              <p:ext uri="{D42A27DB-BD31-4B8C-83A1-F6EECF244321}">
                <p14:modId xmlns:p14="http://schemas.microsoft.com/office/powerpoint/2010/main" val="2483050399"/>
              </p:ext>
            </p:extLst>
          </p:nvPr>
        </p:nvGraphicFramePr>
        <p:xfrm>
          <a:off x="2355913" y="1027906"/>
          <a:ext cx="7480174" cy="483916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2"/>
          <p:cNvSpPr txBox="1">
            <a:spLocks/>
          </p:cNvSpPr>
          <p:nvPr/>
        </p:nvSpPr>
        <p:spPr>
          <a:xfrm>
            <a:off x="3803334" y="4094902"/>
            <a:ext cx="1112697" cy="449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600" dirty="0" smtClean="0">
                <a:solidFill>
                  <a:schemeClr val="tx1"/>
                </a:solidFill>
              </a:rPr>
              <a:t>$11,970</a:t>
            </a:r>
            <a:endParaRPr lang="en-US" sz="1600" dirty="0">
              <a:solidFill>
                <a:schemeClr val="tx1"/>
              </a:solidFill>
            </a:endParaRPr>
          </a:p>
        </p:txBody>
      </p:sp>
      <p:sp>
        <p:nvSpPr>
          <p:cNvPr id="7" name="Text Placeholder 2"/>
          <p:cNvSpPr txBox="1">
            <a:spLocks/>
          </p:cNvSpPr>
          <p:nvPr/>
        </p:nvSpPr>
        <p:spPr>
          <a:xfrm>
            <a:off x="8196213" y="2006842"/>
            <a:ext cx="1112697" cy="449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600" dirty="0" smtClean="0">
                <a:solidFill>
                  <a:schemeClr val="tx1"/>
                </a:solidFill>
              </a:rPr>
              <a:t>$44,820</a:t>
            </a:r>
            <a:endParaRPr lang="en-US" sz="1600" dirty="0">
              <a:solidFill>
                <a:schemeClr val="tx1"/>
              </a:solidFill>
            </a:endParaRPr>
          </a:p>
        </p:txBody>
      </p:sp>
      <p:sp>
        <p:nvSpPr>
          <p:cNvPr id="8" name="Text Placeholder 2"/>
          <p:cNvSpPr txBox="1">
            <a:spLocks/>
          </p:cNvSpPr>
          <p:nvPr/>
        </p:nvSpPr>
        <p:spPr>
          <a:xfrm>
            <a:off x="5964094" y="3661115"/>
            <a:ext cx="1112697" cy="449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600" dirty="0" smtClean="0">
                <a:solidFill>
                  <a:schemeClr val="tx1"/>
                </a:solidFill>
              </a:rPr>
              <a:t>$18,390</a:t>
            </a:r>
            <a:endParaRPr lang="en-US" sz="1600" dirty="0">
              <a:solidFill>
                <a:schemeClr val="tx1"/>
              </a:solidFill>
            </a:endParaRPr>
          </a:p>
        </p:txBody>
      </p:sp>
    </p:spTree>
    <p:extLst>
      <p:ext uri="{BB962C8B-B14F-4D97-AF65-F5344CB8AC3E}">
        <p14:creationId xmlns:p14="http://schemas.microsoft.com/office/powerpoint/2010/main" val="327256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2366"/>
            <a:ext cx="11184802" cy="1077218"/>
          </a:xfrm>
        </p:spPr>
        <p:txBody>
          <a:bodyPr/>
          <a:lstStyle/>
          <a:p>
            <a:r>
              <a:rPr lang="en-US" dirty="0" smtClean="0"/>
              <a:t>College Savings Plans are the Antidote to Student Loan Debt</a:t>
            </a:r>
            <a:endParaRPr lang="en-US" dirty="0"/>
          </a:p>
        </p:txBody>
      </p:sp>
      <p:sp>
        <p:nvSpPr>
          <p:cNvPr id="3" name="Text Placeholder 2"/>
          <p:cNvSpPr>
            <a:spLocks noGrp="1"/>
          </p:cNvSpPr>
          <p:nvPr>
            <p:ph type="body" sz="quarter" idx="10"/>
          </p:nvPr>
        </p:nvSpPr>
        <p:spPr>
          <a:xfrm>
            <a:off x="910628" y="1565960"/>
            <a:ext cx="5676900" cy="1571625"/>
          </a:xfrm>
        </p:spPr>
        <p:txBody>
          <a:bodyPr/>
          <a:lstStyle/>
          <a:p>
            <a:r>
              <a:rPr lang="en-US" b="1" i="1" dirty="0"/>
              <a:t>“</a:t>
            </a:r>
            <a:r>
              <a:rPr lang="en-US" i="1" dirty="0"/>
              <a:t>Student loan debt has reached a shocking milestone, with more than 44 million Americans owing more than $1.5 trillion in federal and private student loan debt. That’s more than double a decade ago.” </a:t>
            </a:r>
          </a:p>
        </p:txBody>
      </p:sp>
      <p:sp>
        <p:nvSpPr>
          <p:cNvPr id="4" name="Text Placeholder 2"/>
          <p:cNvSpPr txBox="1">
            <a:spLocks/>
          </p:cNvSpPr>
          <p:nvPr/>
        </p:nvSpPr>
        <p:spPr>
          <a:xfrm>
            <a:off x="1470433" y="3180979"/>
            <a:ext cx="5676900" cy="15716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1800" kern="1200">
                <a:solidFill>
                  <a:srgbClr val="77776C"/>
                </a:solidFill>
                <a:latin typeface="Work Sans" charset="0"/>
                <a:ea typeface="Work Sans" charset="0"/>
                <a:cs typeface="Work Sans" charset="0"/>
              </a:defRPr>
            </a:lvl1pPr>
            <a:lvl2pPr marL="4572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2pPr>
            <a:lvl3pPr marL="9144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3pPr>
            <a:lvl4pPr marL="13716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4pPr>
            <a:lvl5pPr marL="18288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i="1" dirty="0"/>
              <a:t>“There’s a simple solution that parents can take to reduce reliance on student loan debt, and that’s to save more. Every dollar saved is a dollar less borrowed.”</a:t>
            </a:r>
          </a:p>
        </p:txBody>
      </p:sp>
      <p:sp>
        <p:nvSpPr>
          <p:cNvPr id="5" name="Text Placeholder 2"/>
          <p:cNvSpPr txBox="1">
            <a:spLocks/>
          </p:cNvSpPr>
          <p:nvPr/>
        </p:nvSpPr>
        <p:spPr>
          <a:xfrm>
            <a:off x="7283136" y="992869"/>
            <a:ext cx="4670740" cy="5287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1800" kern="1200">
                <a:solidFill>
                  <a:srgbClr val="77776C"/>
                </a:solidFill>
                <a:latin typeface="Work Sans" charset="0"/>
                <a:ea typeface="Work Sans" charset="0"/>
                <a:cs typeface="Work Sans" charset="0"/>
              </a:defRPr>
            </a:lvl1pPr>
            <a:lvl2pPr marL="4572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2pPr>
            <a:lvl3pPr marL="9144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3pPr>
            <a:lvl4pPr marL="13716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4pPr>
            <a:lvl5pPr marL="18288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i="1" dirty="0" smtClean="0"/>
              <a:t>Mark </a:t>
            </a:r>
            <a:r>
              <a:rPr lang="en-US" i="1" dirty="0" err="1" smtClean="0"/>
              <a:t>Kantrowitz</a:t>
            </a:r>
            <a:r>
              <a:rPr lang="en-US" i="1" dirty="0" smtClean="0"/>
              <a:t>, Forbes (August 31, 2018)</a:t>
            </a:r>
            <a:endParaRPr lang="en-US" i="1" dirty="0"/>
          </a:p>
        </p:txBody>
      </p:sp>
    </p:spTree>
    <p:extLst>
      <p:ext uri="{BB962C8B-B14F-4D97-AF65-F5344CB8AC3E}">
        <p14:creationId xmlns:p14="http://schemas.microsoft.com/office/powerpoint/2010/main" val="1771550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cheaper to save than to borrow</a:t>
            </a:r>
            <a:endParaRPr lang="en-US" dirty="0"/>
          </a:p>
        </p:txBody>
      </p:sp>
      <p:sp>
        <p:nvSpPr>
          <p:cNvPr id="3" name="Text Placeholder 2"/>
          <p:cNvSpPr>
            <a:spLocks noGrp="1"/>
          </p:cNvSpPr>
          <p:nvPr>
            <p:ph type="body" sz="quarter" idx="10"/>
          </p:nvPr>
        </p:nvSpPr>
        <p:spPr>
          <a:xfrm>
            <a:off x="7326642" y="6006692"/>
            <a:ext cx="2541636" cy="449844"/>
          </a:xfrm>
        </p:spPr>
        <p:txBody>
          <a:bodyPr>
            <a:normAutofit/>
          </a:bodyPr>
          <a:lstStyle/>
          <a:p>
            <a:r>
              <a:rPr lang="en-US" sz="1600" dirty="0" smtClean="0"/>
              <a:t>Data from FinAid.com</a:t>
            </a:r>
            <a:endParaRPr lang="en-US" sz="1600" dirty="0"/>
          </a:p>
        </p:txBody>
      </p:sp>
      <p:pic>
        <p:nvPicPr>
          <p:cNvPr id="5" name="Picture 4" descr="U:\BCR2.0\Strategy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7430" y="1322908"/>
            <a:ext cx="7217140" cy="4683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632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to pay for higher education</a:t>
            </a:r>
            <a:endParaRPr lang="en-US" dirty="0"/>
          </a:p>
        </p:txBody>
      </p:sp>
      <p:sp>
        <p:nvSpPr>
          <p:cNvPr id="3" name="Text Placeholder 2"/>
          <p:cNvSpPr>
            <a:spLocks noGrp="1"/>
          </p:cNvSpPr>
          <p:nvPr>
            <p:ph type="body" sz="quarter" idx="10"/>
          </p:nvPr>
        </p:nvSpPr>
        <p:spPr>
          <a:xfrm>
            <a:off x="838200" y="1342742"/>
            <a:ext cx="6977063" cy="3514725"/>
          </a:xfrm>
        </p:spPr>
        <p:txBody>
          <a:bodyPr/>
          <a:lstStyle/>
          <a:p>
            <a:pPr marL="0" indent="0">
              <a:buNone/>
            </a:pPr>
            <a:r>
              <a:rPr lang="en-US" sz="2200" b="1" dirty="0" smtClean="0"/>
              <a:t>Financial Aid</a:t>
            </a:r>
          </a:p>
          <a:p>
            <a:pPr lvl="1"/>
            <a:r>
              <a:rPr lang="en-US" sz="2000" dirty="0" smtClean="0"/>
              <a:t>Scholarships</a:t>
            </a:r>
          </a:p>
          <a:p>
            <a:pPr lvl="1"/>
            <a:r>
              <a:rPr lang="en-US" sz="2000" dirty="0" smtClean="0"/>
              <a:t>Grants</a:t>
            </a:r>
          </a:p>
          <a:p>
            <a:pPr lvl="1"/>
            <a:r>
              <a:rPr lang="en-US" sz="2000" dirty="0" smtClean="0"/>
              <a:t>Student Loans</a:t>
            </a:r>
          </a:p>
          <a:p>
            <a:pPr lvl="2"/>
            <a:r>
              <a:rPr lang="en-US" sz="1800" dirty="0" smtClean="0"/>
              <a:t>Learn more at:</a:t>
            </a:r>
          </a:p>
          <a:p>
            <a:pPr lvl="3"/>
            <a:r>
              <a:rPr lang="en-US" sz="1800" dirty="0" smtClean="0"/>
              <a:t>FinAid.org</a:t>
            </a:r>
          </a:p>
          <a:p>
            <a:pPr lvl="3"/>
            <a:r>
              <a:rPr lang="en-US" sz="1800" dirty="0" smtClean="0"/>
              <a:t>OregonStudentAid.gov</a:t>
            </a:r>
          </a:p>
          <a:p>
            <a:pPr lvl="3"/>
            <a:endParaRPr lang="en-US" dirty="0"/>
          </a:p>
          <a:p>
            <a:pPr marL="0" indent="0">
              <a:buNone/>
            </a:pPr>
            <a:r>
              <a:rPr lang="en-US" sz="2200" b="1" dirty="0" smtClean="0"/>
              <a:t>Saving Opportunities </a:t>
            </a:r>
          </a:p>
          <a:p>
            <a:pPr lvl="1"/>
            <a:r>
              <a:rPr lang="en-US" sz="2000" dirty="0" smtClean="0"/>
              <a:t>Oregon College Savings Plan</a:t>
            </a:r>
            <a:endParaRPr lang="en-US" sz="2000" dirty="0"/>
          </a:p>
        </p:txBody>
      </p:sp>
    </p:spTree>
    <p:extLst>
      <p:ext uri="{BB962C8B-B14F-4D97-AF65-F5344CB8AC3E}">
        <p14:creationId xmlns:p14="http://schemas.microsoft.com/office/powerpoint/2010/main" val="3883436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Oregon College Savings Plan</a:t>
            </a:r>
            <a:endParaRPr lang="en-US" dirty="0"/>
          </a:p>
        </p:txBody>
      </p:sp>
      <p:sp>
        <p:nvSpPr>
          <p:cNvPr id="3" name="Text Placeholder 2"/>
          <p:cNvSpPr>
            <a:spLocks noGrp="1"/>
          </p:cNvSpPr>
          <p:nvPr>
            <p:ph type="body" sz="quarter" idx="10"/>
          </p:nvPr>
        </p:nvSpPr>
        <p:spPr>
          <a:xfrm>
            <a:off x="838200" y="1433277"/>
            <a:ext cx="8486870" cy="4225139"/>
          </a:xfrm>
        </p:spPr>
        <p:txBody>
          <a:bodyPr>
            <a:normAutofit/>
          </a:bodyPr>
          <a:lstStyle/>
          <a:p>
            <a:pPr>
              <a:spcBef>
                <a:spcPts val="0"/>
              </a:spcBef>
              <a:spcAft>
                <a:spcPts val="2400"/>
              </a:spcAft>
              <a:buClr>
                <a:schemeClr val="bg2"/>
              </a:buClr>
            </a:pPr>
            <a:r>
              <a:rPr lang="en-US" dirty="0"/>
              <a:t>Oregon College Savings Plan accounts allow people to invest their savings tax-free</a:t>
            </a:r>
          </a:p>
          <a:p>
            <a:pPr>
              <a:spcBef>
                <a:spcPts val="0"/>
              </a:spcBef>
              <a:spcAft>
                <a:spcPts val="2400"/>
              </a:spcAft>
              <a:buClr>
                <a:schemeClr val="bg2"/>
              </a:buClr>
            </a:pPr>
            <a:r>
              <a:rPr lang="en-US" dirty="0"/>
              <a:t>Open to US citizens or resident aliens</a:t>
            </a:r>
          </a:p>
          <a:p>
            <a:pPr>
              <a:spcBef>
                <a:spcPts val="0"/>
              </a:spcBef>
              <a:spcAft>
                <a:spcPts val="2400"/>
              </a:spcAft>
              <a:buClr>
                <a:schemeClr val="bg2"/>
              </a:buClr>
            </a:pPr>
            <a:r>
              <a:rPr lang="en-US" dirty="0"/>
              <a:t>Can contribute up to $400,000 per student</a:t>
            </a:r>
          </a:p>
          <a:p>
            <a:pPr>
              <a:spcBef>
                <a:spcPts val="0"/>
              </a:spcBef>
              <a:spcAft>
                <a:spcPts val="2400"/>
              </a:spcAft>
              <a:buClr>
                <a:schemeClr val="bg2"/>
              </a:buClr>
            </a:pPr>
            <a:r>
              <a:rPr lang="en-US" dirty="0"/>
              <a:t>Accounts can be opened for as little as $25</a:t>
            </a:r>
          </a:p>
          <a:p>
            <a:pPr>
              <a:spcBef>
                <a:spcPts val="0"/>
              </a:spcBef>
              <a:spcAft>
                <a:spcPts val="2400"/>
              </a:spcAft>
              <a:buClr>
                <a:schemeClr val="bg2"/>
              </a:buClr>
            </a:pPr>
            <a:r>
              <a:rPr lang="en-US" dirty="0"/>
              <a:t>Can be used at universities, community colleges or vocational schools</a:t>
            </a:r>
          </a:p>
          <a:p>
            <a:pPr>
              <a:spcBef>
                <a:spcPts val="0"/>
              </a:spcBef>
              <a:spcAft>
                <a:spcPts val="2400"/>
              </a:spcAft>
              <a:buClr>
                <a:schemeClr val="bg2"/>
              </a:buClr>
            </a:pPr>
            <a:r>
              <a:rPr lang="en-US" dirty="0"/>
              <a:t>Covers tuition, fees, room and board, computers and other education expenses</a:t>
            </a:r>
          </a:p>
          <a:p>
            <a:endParaRPr lang="en-US" dirty="0"/>
          </a:p>
        </p:txBody>
      </p:sp>
    </p:spTree>
    <p:extLst>
      <p:ext uri="{BB962C8B-B14F-4D97-AF65-F5344CB8AC3E}">
        <p14:creationId xmlns:p14="http://schemas.microsoft.com/office/powerpoint/2010/main" val="735735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advantages and fees</a:t>
            </a:r>
            <a:endParaRPr lang="en-US" dirty="0"/>
          </a:p>
        </p:txBody>
      </p:sp>
      <p:sp>
        <p:nvSpPr>
          <p:cNvPr id="4" name="Text Placeholder 2"/>
          <p:cNvSpPr>
            <a:spLocks noGrp="1"/>
          </p:cNvSpPr>
          <p:nvPr>
            <p:ph type="body" sz="quarter" idx="10"/>
          </p:nvPr>
        </p:nvSpPr>
        <p:spPr>
          <a:xfrm>
            <a:off x="838201" y="1342743"/>
            <a:ext cx="6132968" cy="2514034"/>
          </a:xfrm>
        </p:spPr>
        <p:txBody>
          <a:bodyPr/>
          <a:lstStyle/>
          <a:p>
            <a:pPr marL="0" indent="0">
              <a:buNone/>
            </a:pPr>
            <a:r>
              <a:rPr lang="en-US" sz="2200" b="1" dirty="0" smtClean="0"/>
              <a:t>State Tax Deduction</a:t>
            </a:r>
          </a:p>
          <a:p>
            <a:pPr lvl="1"/>
            <a:r>
              <a:rPr lang="en-US" sz="2000" dirty="0"/>
              <a:t>Oregon </a:t>
            </a:r>
            <a:r>
              <a:rPr lang="en-US" sz="2000" dirty="0" smtClean="0"/>
              <a:t>state </a:t>
            </a:r>
            <a:r>
              <a:rPr lang="en-US" sz="2000" dirty="0"/>
              <a:t>income tax deduction </a:t>
            </a:r>
            <a:r>
              <a:rPr lang="en-US" sz="2000" dirty="0" smtClean="0"/>
              <a:t>up </a:t>
            </a:r>
            <a:r>
              <a:rPr lang="en-US" sz="2000" dirty="0"/>
              <a:t>to </a:t>
            </a:r>
            <a:r>
              <a:rPr lang="en-US" sz="2000" b="1" dirty="0"/>
              <a:t>$4,750 </a:t>
            </a:r>
            <a:r>
              <a:rPr lang="en-US" sz="2000" dirty="0"/>
              <a:t>for </a:t>
            </a:r>
            <a:r>
              <a:rPr lang="en-US" sz="2000" dirty="0" smtClean="0"/>
              <a:t>joint filers </a:t>
            </a:r>
            <a:r>
              <a:rPr lang="en-US" sz="2000" dirty="0"/>
              <a:t>and </a:t>
            </a:r>
            <a:r>
              <a:rPr lang="en-US" sz="2000" b="1" dirty="0"/>
              <a:t>$2,375 </a:t>
            </a:r>
            <a:r>
              <a:rPr lang="en-US" sz="2000" dirty="0"/>
              <a:t>for single filers, adjusted </a:t>
            </a:r>
            <a:r>
              <a:rPr lang="en-US" sz="2000" dirty="0" smtClean="0"/>
              <a:t>annually</a:t>
            </a:r>
          </a:p>
          <a:p>
            <a:pPr lvl="1"/>
            <a:endParaRPr lang="en-US" sz="2000" dirty="0"/>
          </a:p>
          <a:p>
            <a:pPr lvl="1"/>
            <a:r>
              <a:rPr lang="en-US" sz="2000" dirty="0"/>
              <a:t>Friends and family who open an account are also eligible for the state tax deduction</a:t>
            </a:r>
          </a:p>
          <a:p>
            <a:pPr marL="1371600" lvl="3" indent="0">
              <a:buNone/>
            </a:pPr>
            <a:endParaRPr lang="en-US" dirty="0"/>
          </a:p>
        </p:txBody>
      </p:sp>
      <p:sp>
        <p:nvSpPr>
          <p:cNvPr id="5" name="Text Placeholder 2"/>
          <p:cNvSpPr txBox="1">
            <a:spLocks/>
          </p:cNvSpPr>
          <p:nvPr/>
        </p:nvSpPr>
        <p:spPr>
          <a:xfrm>
            <a:off x="7220894" y="1342743"/>
            <a:ext cx="4820216" cy="23872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200" b="1" dirty="0" smtClean="0"/>
              <a:t>Tax-free Growth</a:t>
            </a:r>
          </a:p>
          <a:p>
            <a:pPr lvl="1"/>
            <a:r>
              <a:rPr lang="en-US" sz="2000" dirty="0"/>
              <a:t>After-tax </a:t>
            </a:r>
            <a:r>
              <a:rPr lang="en-US" sz="2000" dirty="0" smtClean="0"/>
              <a:t>program</a:t>
            </a:r>
          </a:p>
          <a:p>
            <a:pPr lvl="1"/>
            <a:endParaRPr lang="en-US" sz="2000" dirty="0"/>
          </a:p>
          <a:p>
            <a:pPr lvl="1"/>
            <a:r>
              <a:rPr lang="en-US" sz="2000" dirty="0"/>
              <a:t>As the money you deposited gets invested and grows, the earnings are not taxed</a:t>
            </a:r>
          </a:p>
          <a:p>
            <a:pPr marL="1371600" lvl="3" indent="0">
              <a:buFont typeface="Arial"/>
              <a:buNone/>
            </a:pPr>
            <a:endParaRPr lang="en-US" dirty="0"/>
          </a:p>
        </p:txBody>
      </p:sp>
      <p:sp>
        <p:nvSpPr>
          <p:cNvPr id="6" name="Text Placeholder 2"/>
          <p:cNvSpPr txBox="1">
            <a:spLocks/>
          </p:cNvSpPr>
          <p:nvPr/>
        </p:nvSpPr>
        <p:spPr>
          <a:xfrm>
            <a:off x="3556503" y="4128381"/>
            <a:ext cx="5078993" cy="25140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200" b="1" dirty="0" smtClean="0"/>
              <a:t>Fees</a:t>
            </a:r>
          </a:p>
          <a:p>
            <a:pPr lvl="1"/>
            <a:r>
              <a:rPr lang="en-US" sz="2000" dirty="0"/>
              <a:t>No application or transfer </a:t>
            </a:r>
            <a:r>
              <a:rPr lang="en-US" sz="2000" dirty="0" smtClean="0"/>
              <a:t>fees</a:t>
            </a:r>
          </a:p>
          <a:p>
            <a:pPr lvl="1"/>
            <a:endParaRPr lang="en-US" sz="2000" dirty="0"/>
          </a:p>
          <a:p>
            <a:pPr lvl="1"/>
            <a:r>
              <a:rPr lang="en-US" sz="2000" dirty="0"/>
              <a:t>No commissions paid on </a:t>
            </a:r>
            <a:r>
              <a:rPr lang="en-US" sz="2000" dirty="0" smtClean="0"/>
              <a:t>accounts</a:t>
            </a:r>
          </a:p>
          <a:p>
            <a:pPr lvl="1"/>
            <a:endParaRPr lang="en-US" sz="2000" dirty="0"/>
          </a:p>
          <a:p>
            <a:pPr lvl="1"/>
            <a:r>
              <a:rPr lang="en-US" sz="2000" dirty="0"/>
              <a:t>Total fees between 0.25% </a:t>
            </a:r>
            <a:r>
              <a:rPr lang="en-US" sz="2000" dirty="0" smtClean="0"/>
              <a:t>to </a:t>
            </a:r>
            <a:r>
              <a:rPr lang="en-US" sz="2000" dirty="0"/>
              <a:t>0.72%</a:t>
            </a:r>
          </a:p>
          <a:p>
            <a:pPr marL="1371600" lvl="3" indent="0">
              <a:buFont typeface="Arial"/>
              <a:buNone/>
            </a:pPr>
            <a:endParaRPr lang="en-US" dirty="0"/>
          </a:p>
        </p:txBody>
      </p:sp>
    </p:spTree>
    <p:extLst>
      <p:ext uri="{BB962C8B-B14F-4D97-AF65-F5344CB8AC3E}">
        <p14:creationId xmlns:p14="http://schemas.microsoft.com/office/powerpoint/2010/main" val="3949525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Text Placeholder 2"/>
          <p:cNvSpPr>
            <a:spLocks noGrp="1"/>
          </p:cNvSpPr>
          <p:nvPr>
            <p:ph type="body" sz="quarter" idx="10"/>
          </p:nvPr>
        </p:nvSpPr>
        <p:spPr>
          <a:xfrm>
            <a:off x="1689225" y="1425025"/>
            <a:ext cx="2122284" cy="531325"/>
          </a:xfrm>
        </p:spPr>
        <p:txBody>
          <a:bodyPr>
            <a:normAutofit/>
          </a:bodyPr>
          <a:lstStyle/>
          <a:p>
            <a:pPr marL="0" indent="0">
              <a:buNone/>
            </a:pPr>
            <a:r>
              <a:rPr lang="en-US" b="1" dirty="0" smtClean="0"/>
              <a:t>Account Owner</a:t>
            </a:r>
            <a:endParaRPr lang="en-US" b="1" dirty="0"/>
          </a:p>
        </p:txBody>
      </p:sp>
      <p:pic>
        <p:nvPicPr>
          <p:cNvPr id="69" name="Picture 68"/>
          <p:cNvPicPr>
            <a:picLocks noChangeAspect="1"/>
          </p:cNvPicPr>
          <p:nvPr/>
        </p:nvPicPr>
        <p:blipFill rotWithShape="1">
          <a:blip r:embed="rId2">
            <a:extLst>
              <a:ext uri="{28A0092B-C50C-407E-A947-70E740481C1C}">
                <a14:useLocalDpi xmlns:a14="http://schemas.microsoft.com/office/drawing/2010/main" val="0"/>
              </a:ext>
            </a:extLst>
          </a:blip>
          <a:srcRect t="16585" r="67972"/>
          <a:stretch/>
        </p:blipFill>
        <p:spPr>
          <a:xfrm>
            <a:off x="1903279" y="1887397"/>
            <a:ext cx="1694175" cy="1464136"/>
          </a:xfrm>
          <a:prstGeom prst="rect">
            <a:avLst/>
          </a:prstGeom>
        </p:spPr>
      </p:pic>
      <p:sp>
        <p:nvSpPr>
          <p:cNvPr id="70" name="Text Placeholder 2"/>
          <p:cNvSpPr txBox="1">
            <a:spLocks/>
          </p:cNvSpPr>
          <p:nvPr/>
        </p:nvSpPr>
        <p:spPr>
          <a:xfrm>
            <a:off x="1689223" y="3603364"/>
            <a:ext cx="2493477" cy="1774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smtClean="0"/>
              <a:t>Parents</a:t>
            </a:r>
          </a:p>
          <a:p>
            <a:r>
              <a:rPr lang="en-US" dirty="0" smtClean="0"/>
              <a:t>Grandparents</a:t>
            </a:r>
          </a:p>
          <a:p>
            <a:r>
              <a:rPr lang="en-US" dirty="0" smtClean="0"/>
              <a:t>Family</a:t>
            </a:r>
          </a:p>
          <a:p>
            <a:r>
              <a:rPr lang="en-US" dirty="0" smtClean="0"/>
              <a:t>Friends</a:t>
            </a:r>
          </a:p>
          <a:p>
            <a:endParaRPr lang="en-US" dirty="0"/>
          </a:p>
        </p:txBody>
      </p:sp>
      <p:sp>
        <p:nvSpPr>
          <p:cNvPr id="71" name="Text Placeholder 2"/>
          <p:cNvSpPr txBox="1">
            <a:spLocks/>
          </p:cNvSpPr>
          <p:nvPr/>
        </p:nvSpPr>
        <p:spPr>
          <a:xfrm>
            <a:off x="5089177" y="1229710"/>
            <a:ext cx="2122286" cy="63277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b="1" dirty="0" smtClean="0"/>
              <a:t>Account </a:t>
            </a:r>
            <a:r>
              <a:rPr lang="en-US" b="1" dirty="0" smtClean="0"/>
              <a:t>Beneficiary</a:t>
            </a:r>
            <a:endParaRPr lang="en-US" b="1" dirty="0"/>
          </a:p>
        </p:txBody>
      </p:sp>
      <p:sp>
        <p:nvSpPr>
          <p:cNvPr id="72" name="Text Placeholder 2"/>
          <p:cNvSpPr txBox="1">
            <a:spLocks/>
          </p:cNvSpPr>
          <p:nvPr/>
        </p:nvSpPr>
        <p:spPr>
          <a:xfrm>
            <a:off x="5089177" y="3605027"/>
            <a:ext cx="2493477" cy="1774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smtClean="0"/>
              <a:t>Child</a:t>
            </a:r>
          </a:p>
          <a:p>
            <a:r>
              <a:rPr lang="en-US" dirty="0" smtClean="0"/>
              <a:t>Grandchild</a:t>
            </a:r>
          </a:p>
          <a:p>
            <a:r>
              <a:rPr lang="en-US" dirty="0" smtClean="0"/>
              <a:t>Yourself</a:t>
            </a:r>
          </a:p>
          <a:p>
            <a:r>
              <a:rPr lang="en-US" dirty="0" smtClean="0"/>
              <a:t>Anyone</a:t>
            </a:r>
          </a:p>
          <a:p>
            <a:endParaRPr lang="en-US" dirty="0"/>
          </a:p>
        </p:txBody>
      </p:sp>
      <p:sp>
        <p:nvSpPr>
          <p:cNvPr id="73" name="Text Placeholder 2"/>
          <p:cNvSpPr txBox="1">
            <a:spLocks/>
          </p:cNvSpPr>
          <p:nvPr/>
        </p:nvSpPr>
        <p:spPr>
          <a:xfrm>
            <a:off x="8489133" y="1425025"/>
            <a:ext cx="2537988" cy="531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b="1" dirty="0" smtClean="0"/>
              <a:t>Graduate!!!</a:t>
            </a:r>
            <a:endParaRPr lang="en-US" b="1" dirty="0"/>
          </a:p>
        </p:txBody>
      </p:sp>
      <p:pic>
        <p:nvPicPr>
          <p:cNvPr id="75" name="Picture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0499" y="1862487"/>
            <a:ext cx="651001" cy="1513956"/>
          </a:xfrm>
          <a:prstGeom prst="rect">
            <a:avLst/>
          </a:prstGeom>
        </p:spPr>
      </p:pic>
      <p:pic>
        <p:nvPicPr>
          <p:cNvPr id="76" name="Picture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9131" y="2094494"/>
            <a:ext cx="1596026" cy="1281949"/>
          </a:xfrm>
          <a:prstGeom prst="rect">
            <a:avLst/>
          </a:prstGeom>
        </p:spPr>
      </p:pic>
      <p:sp>
        <p:nvSpPr>
          <p:cNvPr id="77" name="Line 68"/>
          <p:cNvSpPr>
            <a:spLocks noChangeShapeType="1"/>
          </p:cNvSpPr>
          <p:nvPr/>
        </p:nvSpPr>
        <p:spPr bwMode="auto">
          <a:xfrm>
            <a:off x="4182700" y="2715473"/>
            <a:ext cx="525463" cy="0"/>
          </a:xfrm>
          <a:prstGeom prst="line">
            <a:avLst/>
          </a:prstGeom>
          <a:noFill/>
          <a:ln w="12700">
            <a:solidFill>
              <a:srgbClr val="337881"/>
            </a:solidFill>
            <a:round/>
            <a:headEnd/>
            <a:tailEnd type="triangle" w="med" len="med"/>
          </a:ln>
        </p:spPr>
        <p:txBody>
          <a:bodyPr wrap="none" anchor="ctr"/>
          <a:lstStyle/>
          <a:p>
            <a:endParaRPr lang="en-US"/>
          </a:p>
        </p:txBody>
      </p:sp>
      <p:sp>
        <p:nvSpPr>
          <p:cNvPr id="78" name="Line 68"/>
          <p:cNvSpPr>
            <a:spLocks noChangeShapeType="1"/>
          </p:cNvSpPr>
          <p:nvPr/>
        </p:nvSpPr>
        <p:spPr bwMode="auto">
          <a:xfrm>
            <a:off x="7503813" y="2715473"/>
            <a:ext cx="525463" cy="0"/>
          </a:xfrm>
          <a:prstGeom prst="line">
            <a:avLst/>
          </a:prstGeom>
          <a:noFill/>
          <a:ln w="12700">
            <a:solidFill>
              <a:srgbClr val="337881"/>
            </a:solidFill>
            <a:round/>
            <a:headEnd/>
            <a:tailEnd type="triangle" w="med" len="med"/>
          </a:ln>
        </p:spPr>
        <p:txBody>
          <a:bodyPr wrap="none" anchor="ctr"/>
          <a:lstStyle/>
          <a:p>
            <a:endParaRPr lang="en-US"/>
          </a:p>
        </p:txBody>
      </p:sp>
    </p:spTree>
    <p:extLst>
      <p:ext uri="{BB962C8B-B14F-4D97-AF65-F5344CB8AC3E}">
        <p14:creationId xmlns:p14="http://schemas.microsoft.com/office/powerpoint/2010/main" val="4180053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nvestment and savings </a:t>
            </a:r>
            <a:r>
              <a:rPr lang="en-US" dirty="0"/>
              <a:t>o</a:t>
            </a:r>
            <a:r>
              <a:rPr lang="en-US" dirty="0" smtClean="0"/>
              <a:t>ptions</a:t>
            </a:r>
            <a:endParaRPr lang="en-US" dirty="0"/>
          </a:p>
        </p:txBody>
      </p:sp>
      <p:sp>
        <p:nvSpPr>
          <p:cNvPr id="4" name="Text Placeholder 2"/>
          <p:cNvSpPr>
            <a:spLocks noGrp="1"/>
          </p:cNvSpPr>
          <p:nvPr>
            <p:ph type="body" sz="quarter" idx="10"/>
          </p:nvPr>
        </p:nvSpPr>
        <p:spPr>
          <a:xfrm>
            <a:off x="838201" y="1342742"/>
            <a:ext cx="8532136" cy="4614438"/>
          </a:xfrm>
        </p:spPr>
        <p:txBody>
          <a:bodyPr>
            <a:normAutofit/>
          </a:bodyPr>
          <a:lstStyle/>
          <a:p>
            <a:pPr marL="0" indent="0">
              <a:buNone/>
            </a:pPr>
            <a:r>
              <a:rPr lang="en-US" sz="2200" b="1" dirty="0" smtClean="0"/>
              <a:t>15 Investment Options</a:t>
            </a:r>
          </a:p>
          <a:p>
            <a:pPr lvl="1"/>
            <a:r>
              <a:rPr lang="en-US" sz="2000" dirty="0" smtClean="0"/>
              <a:t>College Enrollment Year Portfolios</a:t>
            </a:r>
          </a:p>
          <a:p>
            <a:pPr lvl="1"/>
            <a:r>
              <a:rPr lang="en-US" sz="2000" dirty="0" smtClean="0"/>
              <a:t>Static Portfolios including:</a:t>
            </a:r>
          </a:p>
          <a:p>
            <a:pPr lvl="2"/>
            <a:r>
              <a:rPr lang="en-US" sz="1800" dirty="0" smtClean="0"/>
              <a:t>Target Risk</a:t>
            </a:r>
          </a:p>
          <a:p>
            <a:pPr lvl="2"/>
            <a:r>
              <a:rPr lang="en-US" sz="1800" dirty="0" smtClean="0"/>
              <a:t>Diversified Equity</a:t>
            </a:r>
          </a:p>
          <a:p>
            <a:pPr lvl="2"/>
            <a:r>
              <a:rPr lang="en-US" sz="1800" dirty="0" smtClean="0"/>
              <a:t>Social Choice Balanced </a:t>
            </a:r>
          </a:p>
          <a:p>
            <a:pPr lvl="2"/>
            <a:r>
              <a:rPr lang="en-US" sz="1800" dirty="0" smtClean="0"/>
              <a:t>Fixed Income Index</a:t>
            </a:r>
          </a:p>
          <a:p>
            <a:pPr lvl="2"/>
            <a:r>
              <a:rPr lang="en-US" sz="1800" dirty="0" smtClean="0"/>
              <a:t>FDIC-Insured Option</a:t>
            </a:r>
          </a:p>
          <a:p>
            <a:pPr lvl="2"/>
            <a:endParaRPr lang="en-US" sz="1800" dirty="0" smtClean="0"/>
          </a:p>
          <a:p>
            <a:pPr lvl="2"/>
            <a:endParaRPr lang="en-US" sz="1800" dirty="0"/>
          </a:p>
          <a:p>
            <a:pPr marL="0" indent="0">
              <a:buNone/>
            </a:pPr>
            <a:r>
              <a:rPr lang="en-US" dirty="0" smtClean="0"/>
              <a:t>Unsure which option is best for you? We have some helpful tools like a College Savings Calculator and a Risk Tolerance Quiz on our website at </a:t>
            </a:r>
            <a:r>
              <a:rPr lang="en-US" dirty="0" smtClean="0">
                <a:hlinkClick r:id="rId2"/>
              </a:rPr>
              <a:t>www.OregonCollegeSavings.com/resources/</a:t>
            </a:r>
            <a:r>
              <a:rPr lang="en-US" dirty="0" smtClean="0"/>
              <a:t>. </a:t>
            </a:r>
            <a:endParaRPr lang="en-US" dirty="0"/>
          </a:p>
          <a:p>
            <a:pPr marL="0" indent="0">
              <a:buNone/>
            </a:pPr>
            <a:endParaRPr lang="en-US" sz="2200" dirty="0" smtClean="0"/>
          </a:p>
          <a:p>
            <a:pPr lvl="1"/>
            <a:endParaRPr lang="en-US" sz="2000" dirty="0"/>
          </a:p>
          <a:p>
            <a:pPr marL="1371600" lvl="3" indent="0">
              <a:buNone/>
            </a:pPr>
            <a:endParaRPr lang="en-US" dirty="0"/>
          </a:p>
        </p:txBody>
      </p:sp>
    </p:spTree>
    <p:extLst>
      <p:ext uri="{BB962C8B-B14F-4D97-AF65-F5344CB8AC3E}">
        <p14:creationId xmlns:p14="http://schemas.microsoft.com/office/powerpoint/2010/main" val="276308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College Enrollment Year Portfolio 	</a:t>
            </a:r>
            <a:endParaRPr lang="en-US" dirty="0"/>
          </a:p>
        </p:txBody>
      </p:sp>
      <p:sp>
        <p:nvSpPr>
          <p:cNvPr id="3" name="Text Placeholder 2"/>
          <p:cNvSpPr>
            <a:spLocks noGrp="1"/>
          </p:cNvSpPr>
          <p:nvPr>
            <p:ph type="body" sz="quarter" idx="10"/>
          </p:nvPr>
        </p:nvSpPr>
        <p:spPr>
          <a:xfrm>
            <a:off x="8820409" y="1397057"/>
            <a:ext cx="3371591" cy="2704156"/>
          </a:xfrm>
        </p:spPr>
        <p:txBody>
          <a:bodyPr>
            <a:normAutofit/>
          </a:bodyPr>
          <a:lstStyle/>
          <a:p>
            <a:r>
              <a:rPr lang="en-US" sz="1800" dirty="0" smtClean="0"/>
              <a:t>Portfolios automatically transition to more conservative as the student gets closer to college</a:t>
            </a:r>
          </a:p>
          <a:p>
            <a:endParaRPr lang="en-US" sz="1800" dirty="0" smtClean="0"/>
          </a:p>
          <a:p>
            <a:r>
              <a:rPr lang="en-US" sz="1800" dirty="0" smtClean="0"/>
              <a:t>Options for each college enrollment year provides a smooth transition </a:t>
            </a: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188834"/>
            <a:ext cx="7973155" cy="4775365"/>
          </a:xfrm>
          <a:prstGeom prst="rect">
            <a:avLst/>
          </a:prstGeom>
        </p:spPr>
      </p:pic>
    </p:spTree>
    <p:extLst>
      <p:ext uri="{BB962C8B-B14F-4D97-AF65-F5344CB8AC3E}">
        <p14:creationId xmlns:p14="http://schemas.microsoft.com/office/powerpoint/2010/main" val="3299683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has an effect now</a:t>
            </a:r>
            <a:endParaRPr lang="en-US" dirty="0"/>
          </a:p>
        </p:txBody>
      </p:sp>
      <p:sp>
        <p:nvSpPr>
          <p:cNvPr id="4" name="Text Placeholder 2"/>
          <p:cNvSpPr>
            <a:spLocks noGrp="1"/>
          </p:cNvSpPr>
          <p:nvPr>
            <p:ph type="body" sz="quarter" idx="10"/>
          </p:nvPr>
        </p:nvSpPr>
        <p:spPr>
          <a:xfrm>
            <a:off x="838201" y="1342742"/>
            <a:ext cx="8115676" cy="3292632"/>
          </a:xfrm>
        </p:spPr>
        <p:txBody>
          <a:bodyPr>
            <a:normAutofit/>
          </a:bodyPr>
          <a:lstStyle/>
          <a:p>
            <a:pPr marL="0" indent="0">
              <a:buNone/>
            </a:pPr>
            <a:r>
              <a:rPr lang="en-US" sz="2200" dirty="0" smtClean="0"/>
              <a:t>Children with a college savings account like the Oregon College Savings Plan have greater college expectations</a:t>
            </a:r>
          </a:p>
          <a:p>
            <a:pPr lvl="1"/>
            <a:endParaRPr lang="en-US" sz="2000" dirty="0" smtClean="0"/>
          </a:p>
          <a:p>
            <a:pPr lvl="1"/>
            <a:r>
              <a:rPr lang="en-US" sz="2000" dirty="0"/>
              <a:t>Kids who know they have a college savings account (even a small one) are 2.5 times more likely to go and graduate from </a:t>
            </a:r>
            <a:r>
              <a:rPr lang="en-US" sz="2000" dirty="0" smtClean="0"/>
              <a:t>college</a:t>
            </a:r>
          </a:p>
          <a:p>
            <a:pPr lvl="1"/>
            <a:endParaRPr lang="en-US" sz="2000" dirty="0"/>
          </a:p>
          <a:p>
            <a:pPr lvl="1"/>
            <a:r>
              <a:rPr lang="en-US" sz="2000" dirty="0" smtClean="0"/>
              <a:t>Low-to </a:t>
            </a:r>
            <a:r>
              <a:rPr lang="en-US" sz="2000" dirty="0"/>
              <a:t>moderate-income children with under $500 saved for college are 3 times more likely to go to college and 4.5 times more likely to </a:t>
            </a:r>
            <a:r>
              <a:rPr lang="en-US" sz="2000" dirty="0" smtClean="0"/>
              <a:t>graduate</a:t>
            </a:r>
            <a:endParaRPr lang="en-US" sz="2000" dirty="0"/>
          </a:p>
          <a:p>
            <a:pPr lvl="1"/>
            <a:endParaRPr lang="en-US" sz="2000" dirty="0" smtClean="0"/>
          </a:p>
          <a:p>
            <a:pPr marL="1371600" lvl="3" indent="0">
              <a:buNone/>
            </a:pPr>
            <a:endParaRPr lang="en-US" dirty="0"/>
          </a:p>
        </p:txBody>
      </p:sp>
      <p:sp>
        <p:nvSpPr>
          <p:cNvPr id="5" name="Text Placeholder 2"/>
          <p:cNvSpPr txBox="1">
            <a:spLocks/>
          </p:cNvSpPr>
          <p:nvPr/>
        </p:nvSpPr>
        <p:spPr>
          <a:xfrm>
            <a:off x="1479488" y="5723112"/>
            <a:ext cx="7275212" cy="4332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600" dirty="0" smtClean="0"/>
              <a:t>Data from </a:t>
            </a:r>
            <a:r>
              <a:rPr lang="en-US" sz="1600" dirty="0"/>
              <a:t>Center for Social Development, Washington University in St. </a:t>
            </a:r>
            <a:r>
              <a:rPr lang="en-US" sz="1600" dirty="0" smtClean="0"/>
              <a:t>Louis</a:t>
            </a:r>
          </a:p>
          <a:p>
            <a:pPr marL="1371600" lvl="3" indent="0">
              <a:buFont typeface="Arial"/>
              <a:buNone/>
            </a:pPr>
            <a:endParaRPr lang="en-US" dirty="0"/>
          </a:p>
        </p:txBody>
      </p:sp>
    </p:spTree>
    <p:extLst>
      <p:ext uri="{BB962C8B-B14F-4D97-AF65-F5344CB8AC3E}">
        <p14:creationId xmlns:p14="http://schemas.microsoft.com/office/powerpoint/2010/main" val="237655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314730" y="2010907"/>
            <a:ext cx="6977063" cy="3514725"/>
          </a:xfrm>
        </p:spPr>
        <p:txBody>
          <a:bodyPr/>
          <a:lstStyle/>
          <a:p>
            <a:r>
              <a:rPr lang="en-US" dirty="0"/>
              <a:t>School and community outreach </a:t>
            </a:r>
            <a:r>
              <a:rPr lang="en-US" dirty="0" smtClean="0"/>
              <a:t>program</a:t>
            </a:r>
          </a:p>
          <a:p>
            <a:endParaRPr lang="en-US" dirty="0"/>
          </a:p>
          <a:p>
            <a:r>
              <a:rPr lang="en-US" dirty="0"/>
              <a:t>Every elementary student receives fun school </a:t>
            </a:r>
            <a:r>
              <a:rPr lang="en-US" dirty="0" smtClean="0"/>
              <a:t>materials</a:t>
            </a:r>
          </a:p>
          <a:p>
            <a:endParaRPr lang="en-US" dirty="0"/>
          </a:p>
          <a:p>
            <a:r>
              <a:rPr lang="en-US" dirty="0"/>
              <a:t>Every elementary family has the chance to win $100 for a new or existing Oregon College Savings Plan account that participates in the program</a:t>
            </a:r>
          </a:p>
          <a:p>
            <a:endParaRPr lang="en-US" dirty="0"/>
          </a:p>
        </p:txBody>
      </p:sp>
      <p:pic>
        <p:nvPicPr>
          <p:cNvPr id="4" name="Picture 2" descr="W:\529Network\Be College Ready\Logo\BC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198" y="620931"/>
            <a:ext cx="3108926" cy="13447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163" y="2010907"/>
            <a:ext cx="3312997" cy="3389768"/>
          </a:xfrm>
          <a:prstGeom prst="rect">
            <a:avLst/>
          </a:prstGeom>
        </p:spPr>
      </p:pic>
    </p:spTree>
    <p:extLst>
      <p:ext uri="{BB962C8B-B14F-4D97-AF65-F5344CB8AC3E}">
        <p14:creationId xmlns:p14="http://schemas.microsoft.com/office/powerpoint/2010/main" val="4155154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Baby Grad</a:t>
            </a:r>
            <a:endParaRPr lang="en-US" dirty="0"/>
          </a:p>
        </p:txBody>
      </p:sp>
      <p:sp>
        <p:nvSpPr>
          <p:cNvPr id="3" name="Text Placeholder 2"/>
          <p:cNvSpPr>
            <a:spLocks noGrp="1"/>
          </p:cNvSpPr>
          <p:nvPr>
            <p:ph type="body" sz="quarter" idx="10"/>
          </p:nvPr>
        </p:nvSpPr>
        <p:spPr/>
        <p:txBody>
          <a:bodyPr/>
          <a:lstStyle/>
          <a:p>
            <a:r>
              <a:rPr lang="en-US" dirty="0"/>
              <a:t>The sooner families start saving for a child’s education, the longer they have to take advantage of the time value of money </a:t>
            </a:r>
          </a:p>
          <a:p>
            <a:endParaRPr lang="en-US" dirty="0"/>
          </a:p>
          <a:p>
            <a:r>
              <a:rPr lang="en-US" dirty="0"/>
              <a:t> Through Baby Grad, parents automatically receive $25 in their Oregon College Savings Plan account when they open it before their baby’s first </a:t>
            </a:r>
            <a:r>
              <a:rPr lang="en-US" dirty="0" smtClean="0"/>
              <a:t>birthday</a:t>
            </a:r>
            <a:endParaRPr lang="en-US" dirty="0"/>
          </a:p>
          <a:p>
            <a:endParaRPr lang="en-US" dirty="0"/>
          </a:p>
        </p:txBody>
      </p:sp>
    </p:spTree>
    <p:extLst>
      <p:ext uri="{BB962C8B-B14F-4D97-AF65-F5344CB8AC3E}">
        <p14:creationId xmlns:p14="http://schemas.microsoft.com/office/powerpoint/2010/main" val="2090372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034" y="719036"/>
            <a:ext cx="5853367" cy="904812"/>
          </a:xfrm>
        </p:spPr>
        <p:txBody>
          <a:bodyPr/>
          <a:lstStyle/>
          <a:p>
            <a:r>
              <a:rPr lang="en-US" dirty="0" smtClean="0"/>
              <a:t>Education &amp; Health</a:t>
            </a:r>
            <a:endParaRPr lang="en-US" dirty="0"/>
          </a:p>
        </p:txBody>
      </p:sp>
      <p:sp>
        <p:nvSpPr>
          <p:cNvPr id="3" name="Text Placeholder 2"/>
          <p:cNvSpPr>
            <a:spLocks noGrp="1"/>
          </p:cNvSpPr>
          <p:nvPr>
            <p:ph type="body" sz="quarter" idx="10"/>
          </p:nvPr>
        </p:nvSpPr>
        <p:spPr>
          <a:xfrm>
            <a:off x="331077" y="1539766"/>
            <a:ext cx="11248306" cy="662151"/>
          </a:xfrm>
        </p:spPr>
        <p:txBody>
          <a:bodyPr>
            <a:noAutofit/>
          </a:bodyPr>
          <a:lstStyle/>
          <a:p>
            <a:r>
              <a:rPr lang="en-US" sz="2400" b="1" dirty="0"/>
              <a:t>Increasing educational attainment positively affects long-term health </a:t>
            </a:r>
            <a:r>
              <a:rPr lang="en-US" sz="2400" b="1" dirty="0" smtClean="0"/>
              <a:t>outcomes</a:t>
            </a:r>
            <a:endParaRPr lang="en-US" sz="2400" b="1" dirty="0"/>
          </a:p>
        </p:txBody>
      </p:sp>
      <p:sp>
        <p:nvSpPr>
          <p:cNvPr id="4" name="Text Placeholder 2"/>
          <p:cNvSpPr txBox="1">
            <a:spLocks/>
          </p:cNvSpPr>
          <p:nvPr/>
        </p:nvSpPr>
        <p:spPr>
          <a:xfrm>
            <a:off x="386672" y="2501463"/>
            <a:ext cx="4015966" cy="301646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a:buNone/>
              <a:defRPr sz="1800" kern="1200">
                <a:solidFill>
                  <a:srgbClr val="77776C"/>
                </a:solidFill>
                <a:latin typeface="Work Sans" charset="0"/>
                <a:ea typeface="Work Sans" charset="0"/>
                <a:cs typeface="Work Sans" charset="0"/>
              </a:defRPr>
            </a:lvl1pPr>
            <a:lvl2pPr marL="4572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2pPr>
            <a:lvl3pPr marL="9144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3pPr>
            <a:lvl4pPr marL="13716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4pPr>
            <a:lvl5pPr marL="1828800" indent="0" algn="l" defTabSz="914400" rtl="0" eaLnBrk="1" latinLnBrk="0" hangingPunct="1">
              <a:lnSpc>
                <a:spcPct val="90000"/>
              </a:lnSpc>
              <a:spcBef>
                <a:spcPts val="500"/>
              </a:spcBef>
              <a:buFont typeface="Arial"/>
              <a:buNone/>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t>Higher educational attainment increases earnings, which results in the growth of higher-quality goods and services (such as health care) that gradually improves the overall standard of living of an individual</a:t>
            </a:r>
          </a:p>
        </p:txBody>
      </p:sp>
      <p:sp>
        <p:nvSpPr>
          <p:cNvPr id="5" name="Text Placeholder 2"/>
          <p:cNvSpPr txBox="1">
            <a:spLocks/>
          </p:cNvSpPr>
          <p:nvPr/>
        </p:nvSpPr>
        <p:spPr>
          <a:xfrm>
            <a:off x="479839" y="6165410"/>
            <a:ext cx="4037845" cy="51454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000" kern="1200">
                <a:solidFill>
                  <a:srgbClr val="77776C"/>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1800" kern="1200">
                <a:solidFill>
                  <a:srgbClr val="77776C"/>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600" kern="1200">
                <a:solidFill>
                  <a:srgbClr val="77776C"/>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600" dirty="0" smtClean="0"/>
              <a:t>Data from the MacArthur Studies of Successful Aging</a:t>
            </a:r>
          </a:p>
          <a:p>
            <a:pPr marL="1371600" lvl="3" indent="0">
              <a:buFont typeface="Arial"/>
              <a:buNone/>
            </a:pPr>
            <a:endParaRPr lang="en-US" dirty="0"/>
          </a:p>
        </p:txBody>
      </p:sp>
    </p:spTree>
    <p:extLst>
      <p:ext uri="{BB962C8B-B14F-4D97-AF65-F5344CB8AC3E}">
        <p14:creationId xmlns:p14="http://schemas.microsoft.com/office/powerpoint/2010/main" val="3363164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K-12</a:t>
            </a:r>
            <a:endParaRPr lang="en-US" dirty="0"/>
          </a:p>
        </p:txBody>
      </p:sp>
      <p:sp>
        <p:nvSpPr>
          <p:cNvPr id="3" name="Text Placeholder 2"/>
          <p:cNvSpPr>
            <a:spLocks noGrp="1"/>
          </p:cNvSpPr>
          <p:nvPr>
            <p:ph type="body" sz="quarter" idx="10"/>
          </p:nvPr>
        </p:nvSpPr>
        <p:spPr>
          <a:xfrm>
            <a:off x="838200" y="1143565"/>
            <a:ext cx="9111559" cy="4768347"/>
          </a:xfrm>
        </p:spPr>
        <p:txBody>
          <a:bodyPr>
            <a:noAutofit/>
          </a:bodyPr>
          <a:lstStyle/>
          <a:p>
            <a:r>
              <a:rPr lang="en-US" sz="1800" dirty="0" smtClean="0"/>
              <a:t>The federal tax reform bill signed into law back in December 2017 expanded 529 programs like the Oregon College Savings Plan to be used for private K-12 schools.</a:t>
            </a:r>
          </a:p>
          <a:p>
            <a:endParaRPr lang="en-US" sz="1800" dirty="0" smtClean="0"/>
          </a:p>
          <a:p>
            <a:r>
              <a:rPr lang="en-US" sz="1800" dirty="0" smtClean="0"/>
              <a:t>Specifically withdrawals can be made up to $10,000 a year for private K-12 education tuition. </a:t>
            </a:r>
          </a:p>
          <a:p>
            <a:endParaRPr lang="en-US" sz="1800" dirty="0" smtClean="0"/>
          </a:p>
          <a:p>
            <a:r>
              <a:rPr lang="en-US" sz="1800" dirty="0" smtClean="0"/>
              <a:t>Withdrawals for K-12 expenses will still receive the federal tax break on their earnings. However, for Oregon tax purposes, the state tax deduction and tax free growth do not apply to withdrawals for K-12 expenses.  </a:t>
            </a:r>
          </a:p>
          <a:p>
            <a:endParaRPr lang="en-US" sz="1800" dirty="0" smtClean="0"/>
          </a:p>
          <a:p>
            <a:r>
              <a:rPr lang="en-US" sz="1800" dirty="0" smtClean="0"/>
              <a:t>Meaning if you take a K-12 withdrawal, the tax deductions you received on this amount will be calculated in what you owe the state for the current tax year. </a:t>
            </a:r>
          </a:p>
          <a:p>
            <a:endParaRPr lang="en-US" sz="1800" dirty="0" smtClean="0"/>
          </a:p>
          <a:p>
            <a:r>
              <a:rPr lang="en-US" sz="1800" dirty="0" smtClean="0"/>
              <a:t>Also, any earnings tied to the K-12 withdrawal will count as state taxable income. </a:t>
            </a:r>
          </a:p>
          <a:p>
            <a:endParaRPr lang="en-US" sz="1800" dirty="0"/>
          </a:p>
        </p:txBody>
      </p:sp>
    </p:spTree>
    <p:extLst>
      <p:ext uri="{BB962C8B-B14F-4D97-AF65-F5344CB8AC3E}">
        <p14:creationId xmlns:p14="http://schemas.microsoft.com/office/powerpoint/2010/main" val="2280809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838199" y="1885949"/>
            <a:ext cx="10388098" cy="3926375"/>
          </a:xfrm>
        </p:spPr>
        <p:txBody>
          <a:bodyPr>
            <a:normAutofit/>
          </a:bodyPr>
          <a:lstStyle/>
          <a:p>
            <a:pPr marL="0" indent="0">
              <a:lnSpc>
                <a:spcPct val="130000"/>
              </a:lnSpc>
              <a:buNone/>
            </a:pPr>
            <a:r>
              <a:rPr lang="en-US" b="1" dirty="0" smtClean="0">
                <a:latin typeface="Arial" panose="020B0604020202020204" pitchFamily="34" charset="0"/>
                <a:cs typeface="Arial" panose="020B0604020202020204" pitchFamily="34" charset="0"/>
              </a:rPr>
              <a:t>For too long, people with disabilities could not save for the future out of fear of losing needed government benefits.  The Oregon ABLE Savings Plan allows people with disabilities to save for the future without losing their vital benefits.</a:t>
            </a:r>
          </a:p>
          <a:p>
            <a:pPr>
              <a:lnSpc>
                <a:spcPct val="13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Tax-advantaged </a:t>
            </a:r>
            <a:r>
              <a:rPr lang="en-US" dirty="0">
                <a:latin typeface="Arial" panose="020B0604020202020204" pitchFamily="34" charset="0"/>
                <a:cs typeface="Arial" panose="020B0604020202020204" pitchFamily="34" charset="0"/>
              </a:rPr>
              <a:t>savings account for people with disabilities and their families</a:t>
            </a:r>
          </a:p>
          <a:p>
            <a:pPr>
              <a:lnSpc>
                <a:spcPct val="130000"/>
              </a:lnSpc>
              <a:buFont typeface="Arial" panose="020B0604020202020204" pitchFamily="34" charset="0"/>
              <a:buChar char="•"/>
            </a:pPr>
            <a:r>
              <a:rPr lang="en-US" dirty="0">
                <a:latin typeface="Arial" panose="020B0604020202020204" pitchFamily="34" charset="0"/>
                <a:cs typeface="Arial" panose="020B0604020202020204" pitchFamily="34" charset="0"/>
              </a:rPr>
              <a:t>Protects eligibility of state and federal benefits</a:t>
            </a:r>
          </a:p>
          <a:p>
            <a:pPr>
              <a:lnSpc>
                <a:spcPct val="130000"/>
              </a:lnSpc>
              <a:buFont typeface="Arial" panose="020B0604020202020204" pitchFamily="34" charset="0"/>
              <a:buChar char="•"/>
            </a:pPr>
            <a:r>
              <a:rPr lang="en-US" dirty="0">
                <a:latin typeface="Arial" panose="020B0604020202020204" pitchFamily="34" charset="0"/>
                <a:cs typeface="Arial" panose="020B0604020202020204" pitchFamily="34" charset="0"/>
              </a:rPr>
              <a:t>Uses include education, housing, transportation, health care, etc.</a:t>
            </a:r>
          </a:p>
          <a:p>
            <a:pPr>
              <a:lnSpc>
                <a:spcPct val="130000"/>
              </a:lnSpc>
              <a:buFont typeface="Arial" panose="020B0604020202020204" pitchFamily="34" charset="0"/>
              <a:buChar char="•"/>
            </a:pPr>
            <a:r>
              <a:rPr lang="en-US" dirty="0">
                <a:latin typeface="Arial" panose="020B0604020202020204" pitchFamily="34" charset="0"/>
                <a:cs typeface="Arial" panose="020B0604020202020204" pitchFamily="34" charset="0"/>
              </a:rPr>
              <a:t>State tax deduction for accounts with beneficiaries under 21</a:t>
            </a:r>
          </a:p>
          <a:p>
            <a:pPr>
              <a:lnSpc>
                <a:spcPct val="130000"/>
              </a:lnSpc>
              <a:buFont typeface="Arial" panose="020B0604020202020204" pitchFamily="34" charset="0"/>
              <a:buChar char="•"/>
            </a:pPr>
            <a:r>
              <a:rPr lang="en-US" dirty="0">
                <a:latin typeface="Arial" panose="020B0604020202020204" pitchFamily="34" charset="0"/>
                <a:cs typeface="Arial" panose="020B0604020202020204" pitchFamily="34" charset="0"/>
              </a:rPr>
              <a:t>Strong wraparound services </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8863" y="346903"/>
            <a:ext cx="3786770" cy="1344756"/>
          </a:xfrm>
          <a:prstGeom prst="rect">
            <a:avLst/>
          </a:prstGeom>
        </p:spPr>
      </p:pic>
    </p:spTree>
    <p:extLst>
      <p:ext uri="{BB962C8B-B14F-4D97-AF65-F5344CB8AC3E}">
        <p14:creationId xmlns:p14="http://schemas.microsoft.com/office/powerpoint/2010/main" val="542911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8522"/>
            <a:ext cx="5133975" cy="652987"/>
          </a:xfrm>
        </p:spPr>
        <p:txBody>
          <a:bodyPr/>
          <a:lstStyle/>
          <a:p>
            <a:r>
              <a:rPr lang="en-US" dirty="0" smtClean="0"/>
              <a:t>Contact Us</a:t>
            </a:r>
            <a:endParaRPr lang="en-US" dirty="0"/>
          </a:p>
        </p:txBody>
      </p:sp>
      <p:sp>
        <p:nvSpPr>
          <p:cNvPr id="3" name="Text Placeholder 2"/>
          <p:cNvSpPr>
            <a:spLocks noGrp="1"/>
          </p:cNvSpPr>
          <p:nvPr>
            <p:ph type="body" sz="quarter" idx="10"/>
          </p:nvPr>
        </p:nvSpPr>
        <p:spPr>
          <a:xfrm>
            <a:off x="838200" y="1583801"/>
            <a:ext cx="5133976" cy="4246631"/>
          </a:xfrm>
        </p:spPr>
        <p:txBody>
          <a:bodyPr/>
          <a:lstStyle/>
          <a:p>
            <a:pPr marL="0" indent="0">
              <a:buNone/>
            </a:pPr>
            <a:r>
              <a:rPr lang="en-US" b="1" dirty="0" smtClean="0"/>
              <a:t>John Valley</a:t>
            </a:r>
          </a:p>
          <a:p>
            <a:pPr marL="0" indent="0">
              <a:buNone/>
            </a:pPr>
            <a:r>
              <a:rPr lang="en-US" dirty="0" smtClean="0"/>
              <a:t>Outreach Director</a:t>
            </a:r>
          </a:p>
          <a:p>
            <a:pPr marL="0" indent="0">
              <a:buNone/>
            </a:pPr>
            <a:r>
              <a:rPr lang="en-US" dirty="0" smtClean="0"/>
              <a:t>john.valley@ost.state.or.us</a:t>
            </a:r>
          </a:p>
          <a:p>
            <a:pPr marL="0" indent="0">
              <a:buNone/>
            </a:pPr>
            <a:endParaRPr lang="en-US" dirty="0" smtClean="0"/>
          </a:p>
          <a:p>
            <a:pPr marL="0" indent="0">
              <a:buNone/>
            </a:pPr>
            <a:r>
              <a:rPr lang="en-US" b="1" dirty="0" smtClean="0"/>
              <a:t>Oregon Savings Network</a:t>
            </a:r>
          </a:p>
          <a:p>
            <a:pPr marL="0" indent="0">
              <a:buNone/>
            </a:pPr>
            <a:r>
              <a:rPr lang="en-US" dirty="0" smtClean="0"/>
              <a:t>503-373-1903</a:t>
            </a:r>
            <a:endParaRPr lang="en-US" dirty="0"/>
          </a:p>
          <a:p>
            <a:pPr marL="0" indent="0">
              <a:buNone/>
            </a:pPr>
            <a:endParaRPr lang="en-US" dirty="0" smtClean="0"/>
          </a:p>
          <a:p>
            <a:pPr marL="0" indent="0">
              <a:buNone/>
            </a:pPr>
            <a:r>
              <a:rPr lang="en-US" b="1" dirty="0" smtClean="0"/>
              <a:t>Oregon College Savings Plan </a:t>
            </a:r>
            <a:r>
              <a:rPr lang="en-US" dirty="0" smtClean="0"/>
              <a:t>OregonCollegeSavings.com</a:t>
            </a:r>
          </a:p>
          <a:p>
            <a:pPr marL="0" indent="0">
              <a:buNone/>
            </a:pPr>
            <a:r>
              <a:rPr lang="en-US" dirty="0" smtClean="0"/>
              <a:t>866-772-8464</a:t>
            </a:r>
          </a:p>
        </p:txBody>
      </p:sp>
    </p:spTree>
    <p:extLst>
      <p:ext uri="{BB962C8B-B14F-4D97-AF65-F5344CB8AC3E}">
        <p14:creationId xmlns:p14="http://schemas.microsoft.com/office/powerpoint/2010/main" val="1856213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471818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1460</TotalTime>
  <Words>1011</Words>
  <Application>Microsoft Office PowerPoint</Application>
  <PresentationFormat>Widescreen</PresentationFormat>
  <Paragraphs>130</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Geneva</vt:lpstr>
      <vt:lpstr>Libre Baskerville</vt:lpstr>
      <vt:lpstr>Work Sans</vt:lpstr>
      <vt:lpstr>Office Theme</vt:lpstr>
      <vt:lpstr>PowerPoint Presentation</vt:lpstr>
      <vt:lpstr>College costs are at an all-time high </vt:lpstr>
      <vt:lpstr>College Savings Plans are the Antidote to Student Loan Debt</vt:lpstr>
      <vt:lpstr>It’s cheaper to save than to borrow</vt:lpstr>
      <vt:lpstr>Tools to pay for higher education</vt:lpstr>
      <vt:lpstr>Oregon College Savings Plan</vt:lpstr>
      <vt:lpstr>Tax advantages and fees</vt:lpstr>
      <vt:lpstr>How does it work?</vt:lpstr>
      <vt:lpstr>Investment and savings options</vt:lpstr>
      <vt:lpstr>College Enrollment Year Portfolio  </vt:lpstr>
      <vt:lpstr>Saving has an effect now</vt:lpstr>
      <vt:lpstr>PowerPoint Presentation</vt:lpstr>
      <vt:lpstr>Baby Grad</vt:lpstr>
      <vt:lpstr>Education &amp; Health</vt:lpstr>
      <vt:lpstr>K-12</vt:lpstr>
      <vt:lpstr>PowerPoint Presentation</vt:lpstr>
      <vt:lpstr>Contact Us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Mayer</dc:creator>
  <cp:lastModifiedBy>VALLEY John</cp:lastModifiedBy>
  <cp:revision>50</cp:revision>
  <dcterms:created xsi:type="dcterms:W3CDTF">2018-08-01T01:30:10Z</dcterms:created>
  <dcterms:modified xsi:type="dcterms:W3CDTF">2018-09-19T20:56:34Z</dcterms:modified>
</cp:coreProperties>
</file>